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9"/>
  </p:handoutMasterIdLst>
  <p:sldIdLst>
    <p:sldId id="263" r:id="rId2"/>
    <p:sldId id="264" r:id="rId3"/>
    <p:sldId id="259" r:id="rId4"/>
    <p:sldId id="266" r:id="rId5"/>
    <p:sldId id="267" r:id="rId6"/>
    <p:sldId id="265" r:id="rId7"/>
    <p:sldId id="269"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63"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4788E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p:scale>
          <a:sx n="73" d="100"/>
          <a:sy n="73" d="100"/>
        </p:scale>
        <p:origin x="-292" y="44"/>
      </p:cViewPr>
      <p:guideLst>
        <p:guide orient="horz" pos="2160"/>
        <p:guide pos="3863"/>
      </p:guideLst>
    </p:cSldViewPr>
  </p:slideViewPr>
  <p:notesTextViewPr>
    <p:cViewPr>
      <p:scale>
        <a:sx n="1" d="1"/>
        <a:sy n="1" d="1"/>
      </p:scale>
      <p:origin x="0" y="0"/>
    </p:cViewPr>
  </p:notesTextViewPr>
  <p:notesViewPr>
    <p:cSldViewPr snapToGrid="0" showGuides="1">
      <p:cViewPr varScale="1">
        <p:scale>
          <a:sx n="81" d="100"/>
          <a:sy n="81" d="100"/>
        </p:scale>
        <p:origin x="389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xmlns="" id="{B8DF97D2-D6CF-4F17-851C-294DD72781C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xmlns="" id="{0DDCF131-C696-4DB1-BF11-6200DFABE0A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150DF8F-71B7-4315-A94A-1D813D045501}" type="datetimeFigureOut">
              <a:rPr lang="zh-CN" altLang="en-US" smtClean="0"/>
              <a:t>2019/11/3</a:t>
            </a:fld>
            <a:endParaRPr lang="zh-CN" altLang="en-US"/>
          </a:p>
        </p:txBody>
      </p:sp>
      <p:sp>
        <p:nvSpPr>
          <p:cNvPr id="4" name="页脚占位符 3">
            <a:extLst>
              <a:ext uri="{FF2B5EF4-FFF2-40B4-BE49-F238E27FC236}">
                <a16:creationId xmlns:a16="http://schemas.microsoft.com/office/drawing/2014/main" xmlns="" id="{5DEF4DA1-72E6-4368-BB0B-06062086108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xmlns="" id="{35BEDB66-5A99-47EA-B6D5-478C6FE96E5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24160A-90F9-4CDE-8DA0-FA6AB77CC4DA}" type="slidenum">
              <a:rPr lang="zh-CN" altLang="en-US" smtClean="0"/>
              <a:t>‹#›</a:t>
            </a:fld>
            <a:endParaRPr lang="zh-CN" altLang="en-US"/>
          </a:p>
        </p:txBody>
      </p:sp>
    </p:spTree>
    <p:extLst>
      <p:ext uri="{BB962C8B-B14F-4D97-AF65-F5344CB8AC3E}">
        <p14:creationId xmlns:p14="http://schemas.microsoft.com/office/powerpoint/2010/main" val="3422478154"/>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cxnSp>
        <p:nvCxnSpPr>
          <p:cNvPr id="10" name="直接连接符 9">
            <a:extLst>
              <a:ext uri="{FF2B5EF4-FFF2-40B4-BE49-F238E27FC236}">
                <a16:creationId xmlns:a16="http://schemas.microsoft.com/office/drawing/2014/main" xmlns="" id="{9ECA06DB-9C0A-406E-8BAE-23A969AB42BC}"/>
              </a:ext>
            </a:extLst>
          </p:cNvPr>
          <p:cNvCxnSpPr>
            <a:cxnSpLocks/>
          </p:cNvCxnSpPr>
          <p:nvPr userDrawn="1"/>
        </p:nvCxnSpPr>
        <p:spPr>
          <a:xfrm>
            <a:off x="1031506" y="562585"/>
            <a:ext cx="11160494" cy="0"/>
          </a:xfrm>
          <a:prstGeom prst="line">
            <a:avLst/>
          </a:prstGeom>
          <a:noFill/>
          <a:ln w="9525" cap="flat" cmpd="sng" algn="ctr">
            <a:solidFill>
              <a:srgbClr val="FFFFFF">
                <a:lumMod val="50000"/>
              </a:srgbClr>
            </a:solidFill>
            <a:prstDash val="solid"/>
          </a:ln>
          <a:effectLst/>
        </p:spPr>
      </p:cxnSp>
      <p:sp>
        <p:nvSpPr>
          <p:cNvPr id="11" name="文本框 31">
            <a:extLst>
              <a:ext uri="{FF2B5EF4-FFF2-40B4-BE49-F238E27FC236}">
                <a16:creationId xmlns:a16="http://schemas.microsoft.com/office/drawing/2014/main" xmlns="" id="{179F17AC-155D-49E0-86F2-120AABCD29DD}"/>
              </a:ext>
            </a:extLst>
          </p:cNvPr>
          <p:cNvSpPr>
            <a:spLocks noChangeArrowheads="1"/>
          </p:cNvSpPr>
          <p:nvPr userDrawn="1"/>
        </p:nvSpPr>
        <p:spPr bwMode="auto">
          <a:xfrm>
            <a:off x="1424525" y="84166"/>
            <a:ext cx="5187228" cy="46697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rPr>
              <a:t>数组的应用</a:t>
            </a:r>
            <a:r>
              <a:rPr lang="en-US" altLang="zh-CN"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rPr>
              <a:t>选择排序</a:t>
            </a:r>
            <a:endParaRPr lang="en-US" altLang="zh-CN" sz="2400" kern="0" dirty="0">
              <a:solidFill>
                <a:schemeClr val="tx1">
                  <a:lumMod val="95000"/>
                  <a:lumOff val="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20" name="平行四边形 19">
            <a:extLst>
              <a:ext uri="{FF2B5EF4-FFF2-40B4-BE49-F238E27FC236}">
                <a16:creationId xmlns:a16="http://schemas.microsoft.com/office/drawing/2014/main" xmlns="" id="{20FC4AD1-4783-4C09-8EFA-5EA9C9231CE7}"/>
              </a:ext>
            </a:extLst>
          </p:cNvPr>
          <p:cNvSpPr/>
          <p:nvPr userDrawn="1"/>
        </p:nvSpPr>
        <p:spPr>
          <a:xfrm>
            <a:off x="0" y="0"/>
            <a:ext cx="1563880" cy="612698"/>
          </a:xfrm>
          <a:prstGeom prst="parallelogram">
            <a:avLst>
              <a:gd name="adj" fmla="val 6120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31">
            <a:extLst>
              <a:ext uri="{FF2B5EF4-FFF2-40B4-BE49-F238E27FC236}">
                <a16:creationId xmlns:a16="http://schemas.microsoft.com/office/drawing/2014/main" xmlns="" id="{A584191F-7AD1-435A-9585-44645B901A53}"/>
              </a:ext>
            </a:extLst>
          </p:cNvPr>
          <p:cNvSpPr>
            <a:spLocks noChangeArrowheads="1"/>
          </p:cNvSpPr>
          <p:nvPr userDrawn="1"/>
        </p:nvSpPr>
        <p:spPr bwMode="auto">
          <a:xfrm>
            <a:off x="228014" y="22610"/>
            <a:ext cx="1107852" cy="528534"/>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6700" tIns="48351" rIns="96700" bIns="48351" anchor="ctr">
            <a:spAutoFit/>
          </a:bodyPr>
          <a:lstStyle/>
          <a:p>
            <a:pPr algn="ctr" defTabSz="914126">
              <a:defRPr/>
            </a:pPr>
            <a:r>
              <a:rPr lang="en-US" altLang="zh-CN"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4.8</a:t>
            </a:r>
            <a:endParaRPr lang="zh-CN" altLang="en-US" sz="2800" b="1" kern="0" dirty="0">
              <a:solidFill>
                <a:sysClr val="window" lastClr="FFFFFF"/>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2272353077"/>
      </p:ext>
    </p:extLst>
  </p:cSld>
  <p:clrMapOvr>
    <a:masterClrMapping/>
  </p:clrMapOvr>
  <p:extLst mod="1">
    <p:ext uri="{DCECCB84-F9BA-43D5-87BE-67443E8EF086}">
      <p15:sldGuideLst xmlns:p15="http://schemas.microsoft.com/office/powerpoint/2012/main" xmlns="">
        <p15:guide id="1" orient="horz" pos="2160" userDrawn="1">
          <p15:clr>
            <a:srgbClr val="FBAE40"/>
          </p15:clr>
        </p15:guide>
        <p15:guide id="2" pos="3817" userDrawn="1">
          <p15:clr>
            <a:srgbClr val="FBAE40"/>
          </p15:clr>
        </p15:guide>
        <p15:guide id="3" pos="325" userDrawn="1">
          <p15:clr>
            <a:srgbClr val="FBAE40"/>
          </p15:clr>
        </p15:guide>
        <p15:guide id="4" pos="7355" userDrawn="1">
          <p15:clr>
            <a:srgbClr val="FBAE40"/>
          </p15:clr>
        </p15:guide>
        <p15:guide id="5" orient="horz" pos="3997"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FA664C0-4708-4274-8B88-D02651E1272E}"/>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FE6A8869-54C4-42FB-ADC4-09B5E63866EE}"/>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5AF25EB4-0CAB-472C-AA97-0DCB8581660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5" name="页脚占位符 4">
            <a:extLst>
              <a:ext uri="{FF2B5EF4-FFF2-40B4-BE49-F238E27FC236}">
                <a16:creationId xmlns:a16="http://schemas.microsoft.com/office/drawing/2014/main" xmlns="" id="{A5078A48-C912-4E57-9826-74010E533EA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93E2298D-4A1A-41C7-8E04-FBBB9828DE3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669156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3ACEE165-C99F-4BC5-B1D8-2ABD87297293}"/>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247357CC-4D67-4D12-B588-8289BE708569}"/>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B78F7E54-A6D9-45FA-B96E-3E6D117F031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5" name="页脚占位符 4">
            <a:extLst>
              <a:ext uri="{FF2B5EF4-FFF2-40B4-BE49-F238E27FC236}">
                <a16:creationId xmlns:a16="http://schemas.microsoft.com/office/drawing/2014/main" xmlns="" id="{20DB2A4C-3A35-44D5-A590-413D5F5D30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C3ED3844-BBB2-4E2F-B858-D7DE82E1991C}"/>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902346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BCF39A3B-FC85-41D9-8F77-AC07EE1B6992}"/>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3EC0E94F-C6DA-460C-BF56-BEC9CE3D09C3}"/>
              </a:ext>
            </a:extLst>
          </p:cNvPr>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B21911E2-F38C-4312-BAD1-019BB0D08084}"/>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5" name="页脚占位符 4">
            <a:extLst>
              <a:ext uri="{FF2B5EF4-FFF2-40B4-BE49-F238E27FC236}">
                <a16:creationId xmlns:a16="http://schemas.microsoft.com/office/drawing/2014/main" xmlns="" id="{68D53949-1ED4-40F1-A37D-65C867C3585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0DFEA683-CF7E-4A55-BA6E-39BAC773667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152653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9ED2B9E-55D5-4965-88D0-8E13985A92CB}"/>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xmlns="" id="{9E97902C-B5AE-4F6E-8BA5-B379A261F3A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xmlns="" id="{335FF81D-E16A-45DC-9E78-E91C9F8C36E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5" name="页脚占位符 4">
            <a:extLst>
              <a:ext uri="{FF2B5EF4-FFF2-40B4-BE49-F238E27FC236}">
                <a16:creationId xmlns:a16="http://schemas.microsoft.com/office/drawing/2014/main" xmlns="" id="{4772C5E8-AE24-42CA-B854-4D0F1394373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xmlns="" id="{EC84774F-FBE2-421A-B802-4B848B29CF0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395037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6820A58-606F-4CD7-B944-66A3D198593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3EF84779-C874-47AA-928B-2A62A79EC0AE}"/>
              </a:ext>
            </a:extLst>
          </p:cNvPr>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xmlns="" id="{5062B211-6089-4CF1-A0D5-1B8728B16DEF}"/>
              </a:ext>
            </a:extLst>
          </p:cNvPr>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xmlns="" id="{0175A0C0-0102-42AF-9B56-4B8CAD3741FE}"/>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6" name="页脚占位符 5">
            <a:extLst>
              <a:ext uri="{FF2B5EF4-FFF2-40B4-BE49-F238E27FC236}">
                <a16:creationId xmlns:a16="http://schemas.microsoft.com/office/drawing/2014/main" xmlns="" id="{57F4D892-E1B8-4EFD-9FD5-DEF75BBC962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16FAC0CC-11D3-420A-ABA8-0E461D983101}"/>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1144867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A43B81C-A105-4974-A70D-7BCA56563F28}"/>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B1E7A76B-215E-4AD7-B9CD-438797CD5A60}"/>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xmlns="" id="{51C8DD7E-C15A-480A-B36D-8917ED5BAE15}"/>
              </a:ext>
            </a:extLst>
          </p:cNvPr>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xmlns="" id="{52FCE2E3-625A-4C2E-8CA6-3810D23DE8C8}"/>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xmlns="" id="{5E15C763-5611-45C1-A176-D3223C701641}"/>
              </a:ext>
            </a:extLst>
          </p:cNvPr>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xmlns="" id="{4264147E-189A-494C-963E-9B5A20FC202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8" name="页脚占位符 7">
            <a:extLst>
              <a:ext uri="{FF2B5EF4-FFF2-40B4-BE49-F238E27FC236}">
                <a16:creationId xmlns:a16="http://schemas.microsoft.com/office/drawing/2014/main" xmlns="" id="{CC8D3AE6-F97E-41E3-89C0-376F7F40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xmlns="" id="{D8D16699-0782-4EC2-8113-2164F856635D}"/>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2032513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58CDD7B-4466-4809-AF96-C4E862230F1C}"/>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xmlns="" id="{D5566CB6-0B8C-4580-A543-2267D58FE27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4" name="页脚占位符 3">
            <a:extLst>
              <a:ext uri="{FF2B5EF4-FFF2-40B4-BE49-F238E27FC236}">
                <a16:creationId xmlns:a16="http://schemas.microsoft.com/office/drawing/2014/main" xmlns="" id="{35DD76C4-B7E4-4AED-9EC6-A28B2E0F790A}"/>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xmlns="" id="{FABDD217-2C4A-4F73-A47C-1A156867AA3F}"/>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240572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99425AE1-EA6B-42BE-90F5-32056E95EC43}"/>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3" name="页脚占位符 2">
            <a:extLst>
              <a:ext uri="{FF2B5EF4-FFF2-40B4-BE49-F238E27FC236}">
                <a16:creationId xmlns:a16="http://schemas.microsoft.com/office/drawing/2014/main" xmlns="" id="{796A4EE7-25C0-4888-BB72-6542100A6ED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xmlns="" id="{3A9D8B36-52A9-427D-9F8E-7CB47C69A945}"/>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3761548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ED159F7-212C-4571-9A9E-FCE93D9015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D177DE64-F0F4-4907-8E21-CABE908DE83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xmlns="" id="{78EA4D79-6FAC-4561-85B2-5EA847F92A9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9273346C-746A-4807-BAD2-917AFDDDB290}"/>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6" name="页脚占位符 5">
            <a:extLst>
              <a:ext uri="{FF2B5EF4-FFF2-40B4-BE49-F238E27FC236}">
                <a16:creationId xmlns:a16="http://schemas.microsoft.com/office/drawing/2014/main" xmlns="" id="{26B49D09-43A6-43CE-A6D9-E231AF2F9A2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2A14739D-B759-44FA-BDF3-194DC2363DE4}"/>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43309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47EA38F-ED3D-4E29-8274-143719EFBBD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C25BD589-7A7D-4FAC-923B-D3073D64639C}"/>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xmlns="" id="{687DD179-E70A-4DA9-A1B3-161E285B98AA}"/>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54C238EE-2D4E-4C43-BDE1-79E0EFB2E33C}"/>
              </a:ext>
            </a:extLst>
          </p:cNvPr>
          <p:cNvSpPr>
            <a:spLocks noGrp="1"/>
          </p:cNvSpPr>
          <p:nvPr>
            <p:ph type="dt" sz="half" idx="10"/>
          </p:nvPr>
        </p:nvSpPr>
        <p:spPr>
          <a:xfrm>
            <a:off x="838200" y="6356350"/>
            <a:ext cx="2743200" cy="365125"/>
          </a:xfrm>
          <a:prstGeom prst="rect">
            <a:avLst/>
          </a:prstGeom>
        </p:spPr>
        <p:txBody>
          <a:bodyPr/>
          <a:lstStyle/>
          <a:p>
            <a:fld id="{3F7B595C-5560-43D8-AD22-2ADB7FC44F68}" type="datetimeFigureOut">
              <a:rPr lang="zh-CN" altLang="en-US" smtClean="0"/>
              <a:t>2019/11/3</a:t>
            </a:fld>
            <a:endParaRPr lang="zh-CN" altLang="en-US"/>
          </a:p>
        </p:txBody>
      </p:sp>
      <p:sp>
        <p:nvSpPr>
          <p:cNvPr id="6" name="页脚占位符 5">
            <a:extLst>
              <a:ext uri="{FF2B5EF4-FFF2-40B4-BE49-F238E27FC236}">
                <a16:creationId xmlns:a16="http://schemas.microsoft.com/office/drawing/2014/main" xmlns="" id="{5C2A9524-8D98-417D-A1DA-8BA6ED4A0F8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xmlns="" id="{5AE7D94D-D40B-4438-BE50-B8501877C5C0}"/>
              </a:ext>
            </a:extLst>
          </p:cNvPr>
          <p:cNvSpPr>
            <a:spLocks noGrp="1"/>
          </p:cNvSpPr>
          <p:nvPr>
            <p:ph type="sldNum" sz="quarter" idx="12"/>
          </p:nvPr>
        </p:nvSpPr>
        <p:spPr>
          <a:xfrm>
            <a:off x="8610600" y="6356350"/>
            <a:ext cx="2743200" cy="365125"/>
          </a:xfrm>
          <a:prstGeom prst="rect">
            <a:avLst/>
          </a:prstGeom>
        </p:spPr>
        <p:txBody>
          <a:bodyPr/>
          <a:lstStyle/>
          <a:p>
            <a:fld id="{FC46E469-FF7B-4A86-B452-3E2C48A22F7F}" type="slidenum">
              <a:rPr lang="zh-CN" altLang="en-US" smtClean="0"/>
              <a:t>‹#›</a:t>
            </a:fld>
            <a:endParaRPr lang="zh-CN" altLang="en-US"/>
          </a:p>
        </p:txBody>
      </p:sp>
    </p:spTree>
    <p:extLst>
      <p:ext uri="{BB962C8B-B14F-4D97-AF65-F5344CB8AC3E}">
        <p14:creationId xmlns:p14="http://schemas.microsoft.com/office/powerpoint/2010/main" val="7296120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xmlns="" id="{ED1EA5E8-6A3E-4F9D-B9E7-BFA1076DF34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207240" cy="6858000"/>
          </a:xfrm>
          <a:prstGeom prst="rect">
            <a:avLst/>
          </a:prstGeom>
        </p:spPr>
      </p:pic>
    </p:spTree>
    <p:extLst>
      <p:ext uri="{BB962C8B-B14F-4D97-AF65-F5344CB8AC3E}">
        <p14:creationId xmlns:p14="http://schemas.microsoft.com/office/powerpoint/2010/main" val="3247240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xmlns="" id="{9D84E549-B547-4D49-98E3-A28742A8BF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1790" t="2856" r="11790" b="18242"/>
          <a:stretch/>
        </p:blipFill>
        <p:spPr>
          <a:xfrm>
            <a:off x="0" y="1"/>
            <a:ext cx="12192000" cy="6858000"/>
          </a:xfrm>
          <a:prstGeom prst="rect">
            <a:avLst/>
          </a:prstGeom>
        </p:spPr>
      </p:pic>
      <p:pic>
        <p:nvPicPr>
          <p:cNvPr id="3" name="图片 2" descr="c2c33e6a32bc9ec118dfac6d875d8fcb">
            <a:extLst>
              <a:ext uri="{FF2B5EF4-FFF2-40B4-BE49-F238E27FC236}">
                <a16:creationId xmlns:a16="http://schemas.microsoft.com/office/drawing/2014/main" xmlns="" id="{72707068-5C65-44E2-8F9E-5C5FD6D1EE17}"/>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1659356" y="932344"/>
            <a:ext cx="8873288" cy="4992106"/>
          </a:xfrm>
          <a:prstGeom prst="rect">
            <a:avLst/>
          </a:prstGeom>
        </p:spPr>
      </p:pic>
      <p:sp>
        <p:nvSpPr>
          <p:cNvPr id="4" name="文本框 3">
            <a:extLst>
              <a:ext uri="{FF2B5EF4-FFF2-40B4-BE49-F238E27FC236}">
                <a16:creationId xmlns:a16="http://schemas.microsoft.com/office/drawing/2014/main" xmlns="" id="{6F941A70-3CF9-474B-9082-9F1B6EE9B7BE}"/>
              </a:ext>
            </a:extLst>
          </p:cNvPr>
          <p:cNvSpPr txBox="1"/>
          <p:nvPr/>
        </p:nvSpPr>
        <p:spPr>
          <a:xfrm>
            <a:off x="2765600" y="2405218"/>
            <a:ext cx="6660800" cy="2246769"/>
          </a:xfrm>
          <a:prstGeom prst="rect">
            <a:avLst/>
          </a:prstGeom>
          <a:noFill/>
        </p:spPr>
        <p:txBody>
          <a:bodyPr wrap="square" rtlCol="0">
            <a:spAutoFit/>
          </a:bodyPr>
          <a:lstStyle/>
          <a:p>
            <a:pPr algn="ctr">
              <a:defRPr/>
            </a:pP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数组的应用</a:t>
            </a:r>
            <a:endParaRPr lang="en-US" altLang="zh-CN"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a:p>
            <a:pPr algn="ctr">
              <a:defRPr/>
            </a:pPr>
            <a:r>
              <a:rPr lang="en-US" altLang="zh-CN"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选择排序</a:t>
            </a:r>
            <a:endParaRPr lang="en-US" altLang="zh-CN" sz="6000" b="1"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a:p>
            <a:pPr algn="ctr"/>
            <a:endParaRPr lang="zh-CN" altLang="en-US" sz="2000" dirty="0">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034985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16" presetClass="entr" presetSubtype="37"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5" name="组合 54">
            <a:extLst>
              <a:ext uri="{FF2B5EF4-FFF2-40B4-BE49-F238E27FC236}">
                <a16:creationId xmlns:a16="http://schemas.microsoft.com/office/drawing/2014/main" xmlns="" id="{694B01CD-4428-45ED-A6D0-F2CF4275364B}"/>
              </a:ext>
            </a:extLst>
          </p:cNvPr>
          <p:cNvGrpSpPr/>
          <p:nvPr/>
        </p:nvGrpSpPr>
        <p:grpSpPr>
          <a:xfrm>
            <a:off x="1341667" y="1038358"/>
            <a:ext cx="9508193" cy="978729"/>
            <a:chOff x="747785" y="996413"/>
            <a:chExt cx="9508193" cy="978729"/>
          </a:xfrm>
        </p:grpSpPr>
        <p:sp>
          <p:nvSpPr>
            <p:cNvPr id="27" name="矩形 26">
              <a:extLst>
                <a:ext uri="{FF2B5EF4-FFF2-40B4-BE49-F238E27FC236}">
                  <a16:creationId xmlns:a16="http://schemas.microsoft.com/office/drawing/2014/main" xmlns="" id="{A502DCA3-6C7B-4DE6-8F31-6A1F7ACF7006}"/>
                </a:ext>
              </a:extLst>
            </p:cNvPr>
            <p:cNvSpPr/>
            <p:nvPr/>
          </p:nvSpPr>
          <p:spPr>
            <a:xfrm>
              <a:off x="749029" y="1070042"/>
              <a:ext cx="9424251" cy="788341"/>
            </a:xfrm>
            <a:prstGeom prst="rect">
              <a:avLst/>
            </a:prstGeom>
            <a:noFill/>
            <a:ln w="127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Times New Roman" panose="02020603050405020304" pitchFamily="18" charset="0"/>
                <a:cs typeface="Times New Roman" panose="02020603050405020304" pitchFamily="18" charset="0"/>
              </a:endParaRPr>
            </a:p>
          </p:txBody>
        </p:sp>
        <p:sp>
          <p:nvSpPr>
            <p:cNvPr id="28" name="流程图: 手动输入 27">
              <a:extLst>
                <a:ext uri="{FF2B5EF4-FFF2-40B4-BE49-F238E27FC236}">
                  <a16:creationId xmlns:a16="http://schemas.microsoft.com/office/drawing/2014/main" xmlns="" id="{F3A73FE8-4BED-4877-BFC1-DD4C2A891F33}"/>
                </a:ext>
              </a:extLst>
            </p:cNvPr>
            <p:cNvSpPr/>
            <p:nvPr/>
          </p:nvSpPr>
          <p:spPr>
            <a:xfrm rot="5400000">
              <a:off x="989449" y="788279"/>
              <a:ext cx="830992" cy="1311837"/>
            </a:xfrm>
            <a:prstGeom prst="flowChartManualInput">
              <a:avLst/>
            </a:prstGeom>
            <a:solidFill>
              <a:srgbClr val="0070C0"/>
            </a:solidFill>
            <a:ln>
              <a:solidFill>
                <a:srgbClr val="4788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0" name="文本框 29">
              <a:extLst>
                <a:ext uri="{FF2B5EF4-FFF2-40B4-BE49-F238E27FC236}">
                  <a16:creationId xmlns:a16="http://schemas.microsoft.com/office/drawing/2014/main" xmlns="" id="{EB7AC5B5-E21F-4411-B7A1-666596D59722}"/>
                </a:ext>
              </a:extLst>
            </p:cNvPr>
            <p:cNvSpPr txBox="1"/>
            <p:nvPr/>
          </p:nvSpPr>
          <p:spPr>
            <a:xfrm>
              <a:off x="747785" y="1199798"/>
              <a:ext cx="1187764" cy="461665"/>
            </a:xfrm>
            <a:prstGeom prst="rect">
              <a:avLst/>
            </a:prstGeom>
            <a:noFill/>
          </p:spPr>
          <p:txBody>
            <a:bodyPr wrap="square" rtlCol="0">
              <a:spAutoFit/>
            </a:bodyPr>
            <a:lstStyle/>
            <a:p>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r>
                <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例</a:t>
              </a:r>
              <a:r>
                <a:rPr lang="en-US" altLang="zh-CN"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400" dirty="0">
                <a:solidFill>
                  <a:schemeClr val="bg1"/>
                </a:solidFill>
                <a:effectLst>
                  <a:outerShdw blurRad="38100" dist="38100" dir="2700000" algn="tl">
                    <a:srgbClr val="000000">
                      <a:alpha val="43137"/>
                    </a:srgbClr>
                  </a:outerShdw>
                </a:effectLst>
                <a:latin typeface="Times New Roman" panose="02020603050405020304" pitchFamily="18" charset="0"/>
                <a:ea typeface="微软雅黑" panose="020B0503020204020204" pitchFamily="34" charset="-122"/>
                <a:cs typeface="Times New Roman" panose="02020603050405020304" pitchFamily="18" charset="0"/>
              </a:endParaRPr>
            </a:p>
          </p:txBody>
        </p:sp>
        <p:sp>
          <p:nvSpPr>
            <p:cNvPr id="31" name="文本框 30">
              <a:extLst>
                <a:ext uri="{FF2B5EF4-FFF2-40B4-BE49-F238E27FC236}">
                  <a16:creationId xmlns:a16="http://schemas.microsoft.com/office/drawing/2014/main" xmlns="" id="{09074E22-F355-46D6-BA93-27EB36183D86}"/>
                </a:ext>
              </a:extLst>
            </p:cNvPr>
            <p:cNvSpPr txBox="1"/>
            <p:nvPr/>
          </p:nvSpPr>
          <p:spPr>
            <a:xfrm>
              <a:off x="2018720" y="996413"/>
              <a:ext cx="8071389" cy="978729"/>
            </a:xfrm>
            <a:prstGeom prst="rect">
              <a:avLst/>
            </a:prstGeom>
            <a:noFill/>
          </p:spPr>
          <p:txBody>
            <a:bodyPr wrap="square" rtlCol="0">
              <a:spAutoFit/>
            </a:bodyPr>
            <a:lstStyle/>
            <a:p>
              <a:pPr>
                <a:lnSpc>
                  <a:spcPct val="120000"/>
                </a:lnSpc>
              </a:pP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使用“</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选择排序</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算法”</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将</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个</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元素从小到大</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排序</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，并将排序后的结果输出到屏幕上。</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40" name="组合 39">
              <a:extLst>
                <a:ext uri="{FF2B5EF4-FFF2-40B4-BE49-F238E27FC236}">
                  <a16:creationId xmlns:a16="http://schemas.microsoft.com/office/drawing/2014/main" xmlns="" id="{9346E6FE-E26E-4251-B852-F58BE2B7F4D7}"/>
                </a:ext>
              </a:extLst>
            </p:cNvPr>
            <p:cNvGrpSpPr/>
            <p:nvPr/>
          </p:nvGrpSpPr>
          <p:grpSpPr>
            <a:xfrm>
              <a:off x="10099233" y="1015803"/>
              <a:ext cx="152814" cy="165397"/>
              <a:chOff x="10117339" y="997697"/>
              <a:chExt cx="152814" cy="165397"/>
            </a:xfrm>
          </p:grpSpPr>
          <p:cxnSp>
            <p:nvCxnSpPr>
              <p:cNvPr id="33" name="直接连接符 32">
                <a:extLst>
                  <a:ext uri="{FF2B5EF4-FFF2-40B4-BE49-F238E27FC236}">
                    <a16:creationId xmlns:a16="http://schemas.microsoft.com/office/drawing/2014/main" xmlns="" id="{CCD2E9E5-3F54-4E8B-B724-092752BA845E}"/>
                  </a:ext>
                </a:extLst>
              </p:cNvPr>
              <p:cNvCxnSpPr>
                <a:cxnSpLocks/>
              </p:cNvCxnSpPr>
              <p:nvPr/>
            </p:nvCxnSpPr>
            <p:spPr>
              <a:xfrm>
                <a:off x="10117339" y="1003076"/>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xmlns="" id="{E2070238-FCF2-4E98-94C0-B14919A0C4C7}"/>
                  </a:ext>
                </a:extLst>
              </p:cNvPr>
              <p:cNvCxnSpPr>
                <a:cxnSpLocks/>
              </p:cNvCxnSpPr>
              <p:nvPr/>
            </p:nvCxnSpPr>
            <p:spPr>
              <a:xfrm>
                <a:off x="10268360" y="997697"/>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nvGrpSpPr>
            <p:cNvPr id="41" name="组合 40">
              <a:extLst>
                <a:ext uri="{FF2B5EF4-FFF2-40B4-BE49-F238E27FC236}">
                  <a16:creationId xmlns:a16="http://schemas.microsoft.com/office/drawing/2014/main" xmlns="" id="{F09033D1-E306-4CF9-9216-CC538E99DCC0}"/>
                </a:ext>
              </a:extLst>
            </p:cNvPr>
            <p:cNvGrpSpPr/>
            <p:nvPr/>
          </p:nvGrpSpPr>
          <p:grpSpPr>
            <a:xfrm rot="5400000">
              <a:off x="10096873" y="1775205"/>
              <a:ext cx="152814" cy="165397"/>
              <a:chOff x="6580385" y="-2918326"/>
              <a:chExt cx="152814" cy="165397"/>
            </a:xfrm>
          </p:grpSpPr>
          <p:cxnSp>
            <p:nvCxnSpPr>
              <p:cNvPr id="42" name="直接连接符 41">
                <a:extLst>
                  <a:ext uri="{FF2B5EF4-FFF2-40B4-BE49-F238E27FC236}">
                    <a16:creationId xmlns:a16="http://schemas.microsoft.com/office/drawing/2014/main" xmlns="" id="{1E191762-EF40-4E3B-88F3-8E10861426B4}"/>
                  </a:ext>
                </a:extLst>
              </p:cNvPr>
              <p:cNvCxnSpPr>
                <a:cxnSpLocks/>
              </p:cNvCxnSpPr>
              <p:nvPr/>
            </p:nvCxnSpPr>
            <p:spPr>
              <a:xfrm>
                <a:off x="6580385" y="-2918326"/>
                <a:ext cx="152814"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xmlns="" id="{CB40C066-AA6A-4362-8F61-8E52A837CA8D}"/>
                  </a:ext>
                </a:extLst>
              </p:cNvPr>
              <p:cNvCxnSpPr>
                <a:cxnSpLocks/>
              </p:cNvCxnSpPr>
              <p:nvPr/>
            </p:nvCxnSpPr>
            <p:spPr>
              <a:xfrm>
                <a:off x="6726408" y="-2918326"/>
                <a:ext cx="0" cy="165397"/>
              </a:xfrm>
              <a:prstGeom prst="line">
                <a:avLst/>
              </a:prstGeom>
              <a:ln w="12700"/>
            </p:spPr>
            <p:style>
              <a:lnRef idx="1">
                <a:schemeClr val="accent1"/>
              </a:lnRef>
              <a:fillRef idx="0">
                <a:schemeClr val="accent1"/>
              </a:fillRef>
              <a:effectRef idx="0">
                <a:schemeClr val="accent1"/>
              </a:effectRef>
              <a:fontRef idx="minor">
                <a:schemeClr val="tx1"/>
              </a:fontRef>
            </p:style>
          </p:cxnSp>
        </p:grpSp>
      </p:grpSp>
      <p:grpSp>
        <p:nvGrpSpPr>
          <p:cNvPr id="22" name="组合 21">
            <a:extLst>
              <a:ext uri="{FF2B5EF4-FFF2-40B4-BE49-F238E27FC236}">
                <a16:creationId xmlns:a16="http://schemas.microsoft.com/office/drawing/2014/main" xmlns="" id="{DE5E9439-C947-4DDB-A330-222C4A93816B}"/>
              </a:ext>
            </a:extLst>
          </p:cNvPr>
          <p:cNvGrpSpPr/>
          <p:nvPr/>
        </p:nvGrpSpPr>
        <p:grpSpPr>
          <a:xfrm rot="10800000" flipH="1">
            <a:off x="1798295" y="2440642"/>
            <a:ext cx="8664321" cy="3230245"/>
            <a:chOff x="850263" y="1552756"/>
            <a:chExt cx="13416557" cy="4877076"/>
          </a:xfrm>
        </p:grpSpPr>
        <p:grpSp>
          <p:nvGrpSpPr>
            <p:cNvPr id="23" name="组合 22">
              <a:extLst>
                <a:ext uri="{FF2B5EF4-FFF2-40B4-BE49-F238E27FC236}">
                  <a16:creationId xmlns:a16="http://schemas.microsoft.com/office/drawing/2014/main" xmlns="" id="{BA60FF60-ED65-4E4B-83EF-59BDB269E040}"/>
                </a:ext>
              </a:extLst>
            </p:cNvPr>
            <p:cNvGrpSpPr/>
            <p:nvPr/>
          </p:nvGrpSpPr>
          <p:grpSpPr>
            <a:xfrm>
              <a:off x="850263" y="1552756"/>
              <a:ext cx="13416557" cy="4877076"/>
              <a:chOff x="850263" y="1552756"/>
              <a:chExt cx="13416557" cy="4877076"/>
            </a:xfrm>
          </p:grpSpPr>
          <p:sp>
            <p:nvSpPr>
              <p:cNvPr id="32" name="任意多边形 3">
                <a:extLst>
                  <a:ext uri="{FF2B5EF4-FFF2-40B4-BE49-F238E27FC236}">
                    <a16:creationId xmlns:a16="http://schemas.microsoft.com/office/drawing/2014/main" xmlns="" id="{0862D332-D6F8-4492-BE77-0FD557B8A731}"/>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34" name="组合 33">
                <a:extLst>
                  <a:ext uri="{FF2B5EF4-FFF2-40B4-BE49-F238E27FC236}">
                    <a16:creationId xmlns:a16="http://schemas.microsoft.com/office/drawing/2014/main" xmlns="" id="{7D05FA79-5362-43A2-AA32-0327145EBE56}"/>
                  </a:ext>
                </a:extLst>
              </p:cNvPr>
              <p:cNvGrpSpPr/>
              <p:nvPr/>
            </p:nvGrpSpPr>
            <p:grpSpPr>
              <a:xfrm flipH="1">
                <a:off x="11116151" y="1613603"/>
                <a:ext cx="1573213" cy="303301"/>
                <a:chOff x="6149102" y="1612916"/>
                <a:chExt cx="1547286" cy="303301"/>
              </a:xfrm>
            </p:grpSpPr>
            <p:sp>
              <p:nvSpPr>
                <p:cNvPr id="36" name="平行四边形 35">
                  <a:extLst>
                    <a:ext uri="{FF2B5EF4-FFF2-40B4-BE49-F238E27FC236}">
                      <a16:creationId xmlns:a16="http://schemas.microsoft.com/office/drawing/2014/main" xmlns="" id="{EFD8B8D8-A74D-4900-8370-86B7E1D17F2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37" name="平行四边形 36">
                  <a:extLst>
                    <a:ext uri="{FF2B5EF4-FFF2-40B4-BE49-F238E27FC236}">
                      <a16:creationId xmlns:a16="http://schemas.microsoft.com/office/drawing/2014/main" xmlns="" id="{D7DB591C-A95D-4345-BFF7-875168091447}"/>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38" name="平行四边形 37">
                  <a:extLst>
                    <a:ext uri="{FF2B5EF4-FFF2-40B4-BE49-F238E27FC236}">
                      <a16:creationId xmlns:a16="http://schemas.microsoft.com/office/drawing/2014/main" xmlns="" id="{A45910EC-11D6-4BFF-808C-6BFB594618F8}"/>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24" name="平行四边形 23">
              <a:extLst>
                <a:ext uri="{FF2B5EF4-FFF2-40B4-BE49-F238E27FC236}">
                  <a16:creationId xmlns:a16="http://schemas.microsoft.com/office/drawing/2014/main" xmlns="" id="{B2C893DC-4BF2-405D-87F7-605A82960565}"/>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5" name="平行四边形 24">
              <a:extLst>
                <a:ext uri="{FF2B5EF4-FFF2-40B4-BE49-F238E27FC236}">
                  <a16:creationId xmlns:a16="http://schemas.microsoft.com/office/drawing/2014/main" xmlns="" id="{68D71E35-CC16-47F7-9FB5-05707A64CADC}"/>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6" name="平行四边形 25">
              <a:extLst>
                <a:ext uri="{FF2B5EF4-FFF2-40B4-BE49-F238E27FC236}">
                  <a16:creationId xmlns:a16="http://schemas.microsoft.com/office/drawing/2014/main" xmlns="" id="{1C35DFC0-395B-4382-A156-D834C0C24EE4}"/>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sp>
        <p:nvSpPr>
          <p:cNvPr id="39" name="文本框 38">
            <a:extLst>
              <a:ext uri="{FF2B5EF4-FFF2-40B4-BE49-F238E27FC236}">
                <a16:creationId xmlns:a16="http://schemas.microsoft.com/office/drawing/2014/main" xmlns="" id="{E7F75AA7-F807-4A90-AD1D-4FE7DD6F26BA}"/>
              </a:ext>
            </a:extLst>
          </p:cNvPr>
          <p:cNvSpPr txBox="1"/>
          <p:nvPr/>
        </p:nvSpPr>
        <p:spPr>
          <a:xfrm>
            <a:off x="2273736" y="2833856"/>
            <a:ext cx="7727145" cy="1754326"/>
          </a:xfrm>
          <a:prstGeom prst="rect">
            <a:avLst/>
          </a:prstGeom>
          <a:noFill/>
        </p:spPr>
        <p:txBody>
          <a:bodyPr wrap="square" rtlCol="0">
            <a:spAutoFit/>
          </a:bodyPr>
          <a:lstStyle/>
          <a:p>
            <a:pPr indent="628650" algn="just">
              <a:lnSpc>
                <a:spcPct val="150000"/>
              </a:lnSpc>
              <a:spcBef>
                <a:spcPts val="600"/>
              </a:spcBef>
              <a:buClr>
                <a:srgbClr val="7030A0"/>
              </a:buClr>
            </a:pPr>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rPr>
              <a:t>选择排序算法</a:t>
            </a:r>
            <a:r>
              <a:rPr lang="zh-CN" altLang="zh-CN" sz="2400" dirty="0">
                <a:solidFill>
                  <a:schemeClr val="tx1">
                    <a:lumMod val="85000"/>
                    <a:lumOff val="15000"/>
                  </a:schemeClr>
                </a:solidFill>
                <a:latin typeface="微软雅黑" panose="020B0503020204020204" pitchFamily="34" charset="-122"/>
                <a:ea typeface="微软雅黑" panose="020B0503020204020204" pitchFamily="34" charset="-122"/>
              </a:rPr>
              <a:t>：对于一个包含</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a:t>
            </a:r>
            <a:r>
              <a:rPr lang="zh-CN" altLang="zh-CN" sz="2400" dirty="0">
                <a:solidFill>
                  <a:schemeClr val="tx1">
                    <a:lumMod val="85000"/>
                    <a:lumOff val="15000"/>
                  </a:schemeClr>
                </a:solidFill>
                <a:latin typeface="微软雅黑" panose="020B0503020204020204" pitchFamily="34" charset="-122"/>
                <a:ea typeface="微软雅黑" panose="020B0503020204020204" pitchFamily="34" charset="-122"/>
              </a:rPr>
              <a:t>个待排序元素的数据集合，每一遍从中取出最小的元素并将其插入到有序序列的最后，直至所有数据都被放到有序序列中。</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62187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ipe(left)">
                                      <p:cBhvr>
                                        <p:cTn id="7" dur="500"/>
                                        <p:tgtEl>
                                          <p:spTgt spid="55"/>
                                        </p:tgtEl>
                                      </p:cBhvr>
                                    </p:animEffect>
                                  </p:childTnLst>
                                </p:cTn>
                              </p:par>
                            </p:childTnLst>
                          </p:cTn>
                        </p:par>
                        <p:par>
                          <p:cTn id="8" fill="hold">
                            <p:stCondLst>
                              <p:cond delay="500"/>
                            </p:stCondLst>
                            <p:childTnLst>
                              <p:par>
                                <p:cTn id="9" presetID="20" presetClass="entr" presetSubtype="0"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edge">
                                      <p:cBhvr>
                                        <p:cTn id="11" dur="500"/>
                                        <p:tgtEl>
                                          <p:spTgt spid="22"/>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anim calcmode="lin" valueType="num">
                                      <p:cBhvr>
                                        <p:cTn id="16" dur="500" fill="hold"/>
                                        <p:tgtEl>
                                          <p:spTgt spid="39"/>
                                        </p:tgtEl>
                                        <p:attrNameLst>
                                          <p:attrName>ppt_x</p:attrName>
                                        </p:attrNameLst>
                                      </p:cBhvr>
                                      <p:tavLst>
                                        <p:tav tm="0">
                                          <p:val>
                                            <p:strVal val="#ppt_x"/>
                                          </p:val>
                                        </p:tav>
                                        <p:tav tm="100000">
                                          <p:val>
                                            <p:strVal val="#ppt_x"/>
                                          </p:val>
                                        </p:tav>
                                      </p:tavLst>
                                    </p:anim>
                                    <p:anim calcmode="lin" valueType="num">
                                      <p:cBhvr>
                                        <p:cTn id="17" dur="5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xmlns="" id="{136AF5EA-2AEB-47C5-80E6-562C87DEA9EB}"/>
              </a:ext>
            </a:extLst>
          </p:cNvPr>
          <p:cNvGrpSpPr/>
          <p:nvPr/>
        </p:nvGrpSpPr>
        <p:grpSpPr>
          <a:xfrm>
            <a:off x="515938" y="1091211"/>
            <a:ext cx="7731591" cy="461665"/>
            <a:chOff x="515938" y="1091211"/>
            <a:chExt cx="7731591" cy="461665"/>
          </a:xfrm>
        </p:grpSpPr>
        <p:grpSp>
          <p:nvGrpSpPr>
            <p:cNvPr id="2" name="组合 1">
              <a:extLst>
                <a:ext uri="{FF2B5EF4-FFF2-40B4-BE49-F238E27FC236}">
                  <a16:creationId xmlns:a16="http://schemas.microsoft.com/office/drawing/2014/main" xmlns="" id="{322B74F8-C23C-4339-91AD-035D0A2C76B7}"/>
                </a:ext>
              </a:extLst>
            </p:cNvPr>
            <p:cNvGrpSpPr/>
            <p:nvPr/>
          </p:nvGrpSpPr>
          <p:grpSpPr>
            <a:xfrm>
              <a:off x="515938" y="1155664"/>
              <a:ext cx="406408" cy="335423"/>
              <a:chOff x="3433308" y="2097229"/>
              <a:chExt cx="866296" cy="714983"/>
            </a:xfrm>
          </p:grpSpPr>
          <p:sp>
            <p:nvSpPr>
              <p:cNvPr id="3" name="平行四边形 2">
                <a:extLst>
                  <a:ext uri="{FF2B5EF4-FFF2-40B4-BE49-F238E27FC236}">
                    <a16:creationId xmlns:a16="http://schemas.microsoft.com/office/drawing/2014/main" xmlns="" id="{B01023DF-BDF6-4B93-9891-74D1CA6220B8}"/>
                  </a:ext>
                </a:extLst>
              </p:cNvPr>
              <p:cNvSpPr/>
              <p:nvPr/>
            </p:nvSpPr>
            <p:spPr>
              <a:xfrm flipH="1">
                <a:off x="3433308"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4" name="平行四边形 3">
                <a:extLst>
                  <a:ext uri="{FF2B5EF4-FFF2-40B4-BE49-F238E27FC236}">
                    <a16:creationId xmlns:a16="http://schemas.microsoft.com/office/drawing/2014/main" xmlns="" id="{4D38825C-11F4-4817-9208-DC480532B93C}"/>
                  </a:ext>
                </a:extLst>
              </p:cNvPr>
              <p:cNvSpPr/>
              <p:nvPr/>
            </p:nvSpPr>
            <p:spPr>
              <a:xfrm flipH="1">
                <a:off x="3525325"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5" name="平行四边形 4">
                <a:extLst>
                  <a:ext uri="{FF2B5EF4-FFF2-40B4-BE49-F238E27FC236}">
                    <a16:creationId xmlns:a16="http://schemas.microsoft.com/office/drawing/2014/main" xmlns="" id="{11C215DA-4291-4C4B-B262-25330574FD09}"/>
                  </a:ext>
                </a:extLst>
              </p:cNvPr>
              <p:cNvSpPr/>
              <p:nvPr/>
            </p:nvSpPr>
            <p:spPr>
              <a:xfrm flipH="1">
                <a:off x="3794779" y="213935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6" name="平行四边形 5">
                <a:extLst>
                  <a:ext uri="{FF2B5EF4-FFF2-40B4-BE49-F238E27FC236}">
                    <a16:creationId xmlns:a16="http://schemas.microsoft.com/office/drawing/2014/main" xmlns="" id="{28B44E5C-D317-4A56-B589-E45C258AA062}"/>
                  </a:ext>
                </a:extLst>
              </p:cNvPr>
              <p:cNvSpPr/>
              <p:nvPr/>
            </p:nvSpPr>
            <p:spPr>
              <a:xfrm flipH="1">
                <a:off x="3886796" y="2501661"/>
                <a:ext cx="378723" cy="310551"/>
              </a:xfrm>
              <a:prstGeom prst="parallelogram">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7" name="平行四边形 6">
                <a:extLst>
                  <a:ext uri="{FF2B5EF4-FFF2-40B4-BE49-F238E27FC236}">
                    <a16:creationId xmlns:a16="http://schemas.microsoft.com/office/drawing/2014/main" xmlns="" id="{0C6F574C-C1C1-4701-9D1E-89EC476006DE}"/>
                  </a:ext>
                </a:extLst>
              </p:cNvPr>
              <p:cNvSpPr/>
              <p:nvPr/>
            </p:nvSpPr>
            <p:spPr>
              <a:xfrm flipH="1">
                <a:off x="3467396" y="209723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8" name="平行四边形 7">
                <a:extLst>
                  <a:ext uri="{FF2B5EF4-FFF2-40B4-BE49-F238E27FC236}">
                    <a16:creationId xmlns:a16="http://schemas.microsoft.com/office/drawing/2014/main" xmlns="" id="{952B1A9A-AE9C-44F8-B2A0-F00B7810FF58}"/>
                  </a:ext>
                </a:extLst>
              </p:cNvPr>
              <p:cNvSpPr/>
              <p:nvPr/>
            </p:nvSpPr>
            <p:spPr>
              <a:xfrm flipH="1">
                <a:off x="3559413"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9" name="平行四边形 8">
                <a:extLst>
                  <a:ext uri="{FF2B5EF4-FFF2-40B4-BE49-F238E27FC236}">
                    <a16:creationId xmlns:a16="http://schemas.microsoft.com/office/drawing/2014/main" xmlns="" id="{3B9A05ED-D72D-4F42-A476-686D3380420C}"/>
                  </a:ext>
                </a:extLst>
              </p:cNvPr>
              <p:cNvSpPr/>
              <p:nvPr/>
            </p:nvSpPr>
            <p:spPr>
              <a:xfrm flipH="1">
                <a:off x="3828868" y="2097229"/>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0" name="平行四边形 9">
                <a:extLst>
                  <a:ext uri="{FF2B5EF4-FFF2-40B4-BE49-F238E27FC236}">
                    <a16:creationId xmlns:a16="http://schemas.microsoft.com/office/drawing/2014/main" xmlns="" id="{B0E7953B-C671-4DD9-84B6-5568800F9E54}"/>
                  </a:ext>
                </a:extLst>
              </p:cNvPr>
              <p:cNvSpPr/>
              <p:nvPr/>
            </p:nvSpPr>
            <p:spPr>
              <a:xfrm flipH="1">
                <a:off x="3920880" y="2459541"/>
                <a:ext cx="378724" cy="310551"/>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grpSp>
        <p:sp>
          <p:nvSpPr>
            <p:cNvPr id="11" name="文本框 10">
              <a:extLst>
                <a:ext uri="{FF2B5EF4-FFF2-40B4-BE49-F238E27FC236}">
                  <a16:creationId xmlns:a16="http://schemas.microsoft.com/office/drawing/2014/main" xmlns="" id="{24012F19-E159-4817-AC26-948D4D73387E}"/>
                </a:ext>
              </a:extLst>
            </p:cNvPr>
            <p:cNvSpPr txBox="1"/>
            <p:nvPr/>
          </p:nvSpPr>
          <p:spPr>
            <a:xfrm>
              <a:off x="981504" y="1091211"/>
              <a:ext cx="7266025"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对</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(35, 20, -5, 25)</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进行选择排序，其过程如下</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aphicFrame>
        <p:nvGraphicFramePr>
          <p:cNvPr id="34" name="Table 1">
            <a:extLst>
              <a:ext uri="{FF2B5EF4-FFF2-40B4-BE49-F238E27FC236}">
                <a16:creationId xmlns:a16="http://schemas.microsoft.com/office/drawing/2014/main" xmlns="" id="{6E0FE9B9-2C3C-445F-BFEE-D528D73A16E0}"/>
              </a:ext>
            </a:extLst>
          </p:cNvPr>
          <p:cNvGraphicFramePr>
            <a:graphicFrameLocks noGrp="1"/>
          </p:cNvGraphicFramePr>
          <p:nvPr>
            <p:extLst>
              <p:ext uri="{D42A27DB-BD31-4B8C-83A1-F6EECF244321}">
                <p14:modId xmlns:p14="http://schemas.microsoft.com/office/powerpoint/2010/main" val="2637569172"/>
              </p:ext>
            </p:extLst>
          </p:nvPr>
        </p:nvGraphicFramePr>
        <p:xfrm>
          <a:off x="1630996" y="2412674"/>
          <a:ext cx="8856984" cy="3024336"/>
        </p:xfrm>
        <a:graphic>
          <a:graphicData uri="http://schemas.openxmlformats.org/drawingml/2006/table">
            <a:tbl>
              <a:tblPr firstRow="1" firstCol="1" lastRow="1" lastCol="1" bandRow="1" bandCol="1">
                <a:tableStyleId>{5C22544A-7EE6-4342-B048-85BDC9FD1C3A}</a:tableStyleId>
              </a:tblPr>
              <a:tblGrid>
                <a:gridCol w="2448272">
                  <a:extLst>
                    <a:ext uri="{9D8B030D-6E8A-4147-A177-3AD203B41FA5}">
                      <a16:colId xmlns:a16="http://schemas.microsoft.com/office/drawing/2014/main" xmlns="" val="20000"/>
                    </a:ext>
                  </a:extLst>
                </a:gridCol>
                <a:gridCol w="1656184">
                  <a:extLst>
                    <a:ext uri="{9D8B030D-6E8A-4147-A177-3AD203B41FA5}">
                      <a16:colId xmlns:a16="http://schemas.microsoft.com/office/drawing/2014/main" xmlns="" val="20001"/>
                    </a:ext>
                  </a:extLst>
                </a:gridCol>
                <a:gridCol w="2304256">
                  <a:extLst>
                    <a:ext uri="{9D8B030D-6E8A-4147-A177-3AD203B41FA5}">
                      <a16:colId xmlns:a16="http://schemas.microsoft.com/office/drawing/2014/main" xmlns="" val="20002"/>
                    </a:ext>
                  </a:extLst>
                </a:gridCol>
                <a:gridCol w="2448272">
                  <a:extLst>
                    <a:ext uri="{9D8B030D-6E8A-4147-A177-3AD203B41FA5}">
                      <a16:colId xmlns:a16="http://schemas.microsoft.com/office/drawing/2014/main" xmlns="" val="20003"/>
                    </a:ext>
                  </a:extLst>
                </a:gridCol>
              </a:tblGrid>
              <a:tr h="432047">
                <a:tc gridSpan="2">
                  <a:txBody>
                    <a:bodyPr/>
                    <a:lstStyle/>
                    <a:p>
                      <a:pPr algn="ctr"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000" kern="100" dirty="0">
                          <a:solidFill>
                            <a:schemeClr val="bg1"/>
                          </a:solidFill>
                          <a:effectLst/>
                        </a:rPr>
                        <a:t> </a:t>
                      </a:r>
                      <a:endParaRPr lang="zh-CN" sz="2000" kern="100" dirty="0">
                        <a:solidFill>
                          <a:schemeClr val="bg1"/>
                        </a:solidFill>
                        <a:effectLst/>
                        <a:latin typeface="Times New Roman"/>
                        <a:ea typeface="宋体"/>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hMerge="1">
                  <a:txBody>
                    <a:bodyPr/>
                    <a:lstStyle/>
                    <a:p>
                      <a:endParaRPr lang="zh-CN" altLang="en-US"/>
                    </a:p>
                  </a:txBody>
                  <a:tcPr/>
                </a:tc>
                <a:tc>
                  <a:txBody>
                    <a:bodyPr/>
                    <a:lstStyle/>
                    <a:p>
                      <a:pPr algn="ctr" hangingPunct="0">
                        <a:lnSpc>
                          <a:spcPct val="12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待排序数据集合</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ctr" hangingPunct="0">
                        <a:lnSpc>
                          <a:spcPct val="12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0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有序序列</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xmlns="" val="10000"/>
                  </a:ext>
                </a:extLst>
              </a:tr>
              <a:tr h="432049">
                <a:tc gridSpan="2">
                  <a:txBody>
                    <a:bodyPr/>
                    <a:lstStyle/>
                    <a:p>
                      <a:pPr algn="ctr"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初始数据</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ltLang="en-US"/>
                    </a:p>
                  </a:txBody>
                  <a:tcPr/>
                </a:tc>
                <a:tc>
                  <a:txBody>
                    <a:bodyPr/>
                    <a:lstStyle/>
                    <a:p>
                      <a:pPr algn="just"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{35, 20, -5, 25}</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just"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1"/>
                  </a:ext>
                </a:extLst>
              </a:tr>
              <a:tr h="432047">
                <a:tc rowSpan="3">
                  <a:txBody>
                    <a:bodyPr/>
                    <a:lstStyle/>
                    <a:p>
                      <a:pPr algn="l"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每一遍从待排序数据集合取出最小的元素并将其插入到有序序列的最后</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第</a:t>
                      </a: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1</a:t>
                      </a:r>
                      <a:r>
                        <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遍排序后</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just" hangingPunct="0">
                        <a:spcAft>
                          <a:spcPts val="0"/>
                        </a:spcAft>
                        <a:tabLst>
                          <a:tab pos="26289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{20, 35, 25}</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just" hangingPunct="0">
                        <a:spcAft>
                          <a:spcPts val="0"/>
                        </a:spcAft>
                        <a:tabLst>
                          <a:tab pos="26289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{-5}</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2"/>
                  </a:ext>
                </a:extLst>
              </a:tr>
              <a:tr h="432047">
                <a:tc vMerge="1">
                  <a:txBody>
                    <a:bodyPr/>
                    <a:lstStyle/>
                    <a:p>
                      <a:endParaRPr lang="zh-CN" altLang="en-US"/>
                    </a:p>
                  </a:txBody>
                  <a:tcPr/>
                </a:tc>
                <a:tc>
                  <a:txBody>
                    <a:bodyPr/>
                    <a:lstStyle/>
                    <a:p>
                      <a:pPr algn="ctr"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第</a:t>
                      </a: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遍排序后</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just"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{35, 25}</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just"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{-5, 20}</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3"/>
                  </a:ext>
                </a:extLst>
              </a:tr>
              <a:tr h="432050">
                <a:tc vMerge="1">
                  <a:txBody>
                    <a:bodyPr/>
                    <a:lstStyle/>
                    <a:p>
                      <a:endParaRPr lang="zh-CN" altLang="en-US"/>
                    </a:p>
                  </a:txBody>
                  <a:tcPr/>
                </a:tc>
                <a:tc>
                  <a:txBody>
                    <a:bodyPr/>
                    <a:lstStyle/>
                    <a:p>
                      <a:pPr algn="ctr"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第</a:t>
                      </a: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a:t>
                      </a:r>
                      <a:r>
                        <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遍排序后</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just"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{35}</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just"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{-5, 20, 25}</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4"/>
                  </a:ext>
                </a:extLst>
              </a:tr>
              <a:tr h="864096">
                <a:tc gridSpan="2">
                  <a:txBody>
                    <a:bodyPr/>
                    <a:lstStyle/>
                    <a:p>
                      <a:pPr algn="l"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待排序数据集合中仅剩一个元素，直接将其放到有序序列的最后</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hMerge="1">
                  <a:txBody>
                    <a:bodyPr/>
                    <a:lstStyle/>
                    <a:p>
                      <a:endParaRPr lang="zh-CN" altLang="en-US"/>
                    </a:p>
                  </a:txBody>
                  <a:tcPr/>
                </a:tc>
                <a:tc>
                  <a:txBody>
                    <a:bodyPr/>
                    <a:lstStyle/>
                    <a:p>
                      <a:pPr algn="just"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just" hangingPunct="0">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{-5, 20, 25, 35}</a:t>
                      </a:r>
                      <a:endParaRPr lang="zh-CN" altLang="en-US" sz="200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5"/>
                  </a:ext>
                </a:extLst>
              </a:tr>
            </a:tbl>
          </a:graphicData>
        </a:graphic>
      </p:graphicFrame>
    </p:spTree>
    <p:extLst>
      <p:ext uri="{BB962C8B-B14F-4D97-AF65-F5344CB8AC3E}">
        <p14:creationId xmlns:p14="http://schemas.microsoft.com/office/powerpoint/2010/main" val="1917045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p:cTn id="11" dur="500" fill="hold"/>
                                        <p:tgtEl>
                                          <p:spTgt spid="34"/>
                                        </p:tgtEl>
                                        <p:attrNameLst>
                                          <p:attrName>ppt_w</p:attrName>
                                        </p:attrNameLst>
                                      </p:cBhvr>
                                      <p:tavLst>
                                        <p:tav tm="0">
                                          <p:val>
                                            <p:fltVal val="0"/>
                                          </p:val>
                                        </p:tav>
                                        <p:tav tm="100000">
                                          <p:val>
                                            <p:strVal val="#ppt_w"/>
                                          </p:val>
                                        </p:tav>
                                      </p:tavLst>
                                    </p:anim>
                                    <p:anim calcmode="lin" valueType="num">
                                      <p:cBhvr>
                                        <p:cTn id="12" dur="500" fill="hold"/>
                                        <p:tgtEl>
                                          <p:spTgt spid="34"/>
                                        </p:tgtEl>
                                        <p:attrNameLst>
                                          <p:attrName>ppt_h</p:attrName>
                                        </p:attrNameLst>
                                      </p:cBhvr>
                                      <p:tavLst>
                                        <p:tav tm="0">
                                          <p:val>
                                            <p:fltVal val="0"/>
                                          </p:val>
                                        </p:tav>
                                        <p:tav tm="100000">
                                          <p:val>
                                            <p:strVal val="#ppt_h"/>
                                          </p:val>
                                        </p:tav>
                                      </p:tavLst>
                                    </p:anim>
                                    <p:animEffect transition="in" filter="fade">
                                      <p:cBhvr>
                                        <p:cTn id="1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B236A77D-E49D-488B-BBC4-787894FC8936}"/>
              </a:ext>
            </a:extLst>
          </p:cNvPr>
          <p:cNvSpPr txBox="1"/>
          <p:nvPr/>
        </p:nvSpPr>
        <p:spPr>
          <a:xfrm>
            <a:off x="1815974" y="2064622"/>
            <a:ext cx="8348293" cy="2797048"/>
          </a:xfrm>
          <a:prstGeom prst="rect">
            <a:avLst/>
          </a:prstGeom>
          <a:noFill/>
        </p:spPr>
        <p:txBody>
          <a:bodyPr wrap="square" rtlCol="0">
            <a:spAutoFit/>
          </a:bodyPr>
          <a:lstStyle/>
          <a:p>
            <a:pPr indent="628650">
              <a:lnSpc>
                <a:spcPct val="150000"/>
              </a:lnSpc>
              <a:buClr>
                <a:srgbClr val="7030A0"/>
              </a:buClr>
            </a:pP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由于待排序数据集合</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属于一维数据，在排序过程中，</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待排序数据集合与有序序列中的元素个数之和不变，因此，可以定义一个一维数组，利用数组的前一部分存储有序序列的元素，后一部分存储待排序数据集合中的元素。</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使用</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C++</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实现选择排序的</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算法如下：</a:t>
            </a:r>
            <a:endParaRPr lang="zh-CN" altLang="en-US" sz="2400" b="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22" name="组合 21">
            <a:extLst>
              <a:ext uri="{FF2B5EF4-FFF2-40B4-BE49-F238E27FC236}">
                <a16:creationId xmlns:a16="http://schemas.microsoft.com/office/drawing/2014/main" xmlns="" id="{9B1A0D9C-898E-48FB-9088-D18CE40B2F58}"/>
              </a:ext>
            </a:extLst>
          </p:cNvPr>
          <p:cNvGrpSpPr/>
          <p:nvPr/>
        </p:nvGrpSpPr>
        <p:grpSpPr>
          <a:xfrm rot="10800000" flipH="1">
            <a:off x="1280980" y="1936226"/>
            <a:ext cx="9210177" cy="3415419"/>
            <a:chOff x="850263" y="1552756"/>
            <a:chExt cx="13416557" cy="4877076"/>
          </a:xfrm>
        </p:grpSpPr>
        <p:grpSp>
          <p:nvGrpSpPr>
            <p:cNvPr id="23" name="组合 22">
              <a:extLst>
                <a:ext uri="{FF2B5EF4-FFF2-40B4-BE49-F238E27FC236}">
                  <a16:creationId xmlns:a16="http://schemas.microsoft.com/office/drawing/2014/main" xmlns="" id="{247DD11F-40D7-4ACD-8E9E-1128CF58B8D9}"/>
                </a:ext>
              </a:extLst>
            </p:cNvPr>
            <p:cNvGrpSpPr/>
            <p:nvPr/>
          </p:nvGrpSpPr>
          <p:grpSpPr>
            <a:xfrm>
              <a:off x="850263" y="1552756"/>
              <a:ext cx="13416557" cy="4877076"/>
              <a:chOff x="850263" y="1552756"/>
              <a:chExt cx="13416557" cy="4877076"/>
            </a:xfrm>
          </p:grpSpPr>
          <p:sp>
            <p:nvSpPr>
              <p:cNvPr id="27" name="任意多边形 3">
                <a:extLst>
                  <a:ext uri="{FF2B5EF4-FFF2-40B4-BE49-F238E27FC236}">
                    <a16:creationId xmlns:a16="http://schemas.microsoft.com/office/drawing/2014/main" xmlns="" id="{B6759EC5-1C39-4DEB-AA19-B8FE06056A2F}"/>
                  </a:ext>
                </a:extLst>
              </p:cNvPr>
              <p:cNvSpPr/>
              <p:nvPr/>
            </p:nvSpPr>
            <p:spPr>
              <a:xfrm>
                <a:off x="850263" y="1552756"/>
                <a:ext cx="13416557"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latin typeface="Times New Roman" panose="02020603050405020304" pitchFamily="18" charset="0"/>
                  <a:cs typeface="Times New Roman" panose="02020603050405020304" pitchFamily="18" charset="0"/>
                </a:endParaRPr>
              </a:p>
            </p:txBody>
          </p:sp>
          <p:grpSp>
            <p:nvGrpSpPr>
              <p:cNvPr id="28" name="组合 27">
                <a:extLst>
                  <a:ext uri="{FF2B5EF4-FFF2-40B4-BE49-F238E27FC236}">
                    <a16:creationId xmlns:a16="http://schemas.microsoft.com/office/drawing/2014/main" xmlns="" id="{D0CAE622-951A-4DCF-88BB-05D7FB1D748A}"/>
                  </a:ext>
                </a:extLst>
              </p:cNvPr>
              <p:cNvGrpSpPr/>
              <p:nvPr/>
            </p:nvGrpSpPr>
            <p:grpSpPr>
              <a:xfrm flipH="1">
                <a:off x="11116151" y="1613603"/>
                <a:ext cx="1573213" cy="303301"/>
                <a:chOff x="6149102" y="1612916"/>
                <a:chExt cx="1547286" cy="303301"/>
              </a:xfrm>
            </p:grpSpPr>
            <p:sp>
              <p:nvSpPr>
                <p:cNvPr id="29" name="平行四边形 28">
                  <a:extLst>
                    <a:ext uri="{FF2B5EF4-FFF2-40B4-BE49-F238E27FC236}">
                      <a16:creationId xmlns:a16="http://schemas.microsoft.com/office/drawing/2014/main" xmlns="" id="{388F8429-A170-429A-8976-02783A63F1C2}"/>
                    </a:ext>
                  </a:extLst>
                </p:cNvPr>
                <p:cNvSpPr/>
                <p:nvPr/>
              </p:nvSpPr>
              <p:spPr>
                <a:xfrm>
                  <a:off x="710548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cs typeface="Times New Roman" panose="02020603050405020304" pitchFamily="18" charset="0"/>
                  </a:endParaRPr>
                </a:p>
              </p:txBody>
            </p:sp>
            <p:sp>
              <p:nvSpPr>
                <p:cNvPr id="30" name="平行四边形 29">
                  <a:extLst>
                    <a:ext uri="{FF2B5EF4-FFF2-40B4-BE49-F238E27FC236}">
                      <a16:creationId xmlns:a16="http://schemas.microsoft.com/office/drawing/2014/main" xmlns="" id="{E34A4DEB-E82F-40AA-A193-EDA628EBDF1A}"/>
                    </a:ext>
                  </a:extLst>
                </p:cNvPr>
                <p:cNvSpPr/>
                <p:nvPr/>
              </p:nvSpPr>
              <p:spPr>
                <a:xfrm>
                  <a:off x="6633990" y="1612916"/>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cs typeface="Times New Roman" panose="02020603050405020304" pitchFamily="18" charset="0"/>
                  </a:endParaRPr>
                </a:p>
              </p:txBody>
            </p:sp>
            <p:sp>
              <p:nvSpPr>
                <p:cNvPr id="31" name="平行四边形 30">
                  <a:extLst>
                    <a:ext uri="{FF2B5EF4-FFF2-40B4-BE49-F238E27FC236}">
                      <a16:creationId xmlns:a16="http://schemas.microsoft.com/office/drawing/2014/main" xmlns="" id="{B28DC9DF-931D-443E-AF67-45324DF8D24E}"/>
                    </a:ext>
                  </a:extLst>
                </p:cNvPr>
                <p:cNvSpPr/>
                <p:nvPr/>
              </p:nvSpPr>
              <p:spPr>
                <a:xfrm>
                  <a:off x="6149102" y="1612916"/>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cs typeface="Times New Roman" panose="02020603050405020304" pitchFamily="18" charset="0"/>
                  </a:endParaRPr>
                </a:p>
              </p:txBody>
            </p:sp>
          </p:grpSp>
        </p:grpSp>
        <p:sp>
          <p:nvSpPr>
            <p:cNvPr id="24" name="平行四边形 23">
              <a:extLst>
                <a:ext uri="{FF2B5EF4-FFF2-40B4-BE49-F238E27FC236}">
                  <a16:creationId xmlns:a16="http://schemas.microsoft.com/office/drawing/2014/main" xmlns="" id="{034C073A-45D5-46DB-A924-50411BDABF81}"/>
                </a:ext>
              </a:extLst>
            </p:cNvPr>
            <p:cNvSpPr/>
            <p:nvPr/>
          </p:nvSpPr>
          <p:spPr>
            <a:xfrm>
              <a:off x="1787177"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cs typeface="Times New Roman" panose="02020603050405020304" pitchFamily="18" charset="0"/>
              </a:endParaRPr>
            </a:p>
          </p:txBody>
        </p:sp>
        <p:sp>
          <p:nvSpPr>
            <p:cNvPr id="25" name="平行四边形 24">
              <a:extLst>
                <a:ext uri="{FF2B5EF4-FFF2-40B4-BE49-F238E27FC236}">
                  <a16:creationId xmlns:a16="http://schemas.microsoft.com/office/drawing/2014/main" xmlns="" id="{87259167-02CF-4591-9FCE-EDD9CE307BCE}"/>
                </a:ext>
              </a:extLst>
            </p:cNvPr>
            <p:cNvSpPr/>
            <p:nvPr/>
          </p:nvSpPr>
          <p:spPr>
            <a:xfrm>
              <a:off x="2272064"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cs typeface="Times New Roman" panose="02020603050405020304" pitchFamily="18" charset="0"/>
              </a:endParaRPr>
            </a:p>
          </p:txBody>
        </p:sp>
        <p:sp>
          <p:nvSpPr>
            <p:cNvPr id="26" name="平行四边形 25">
              <a:extLst>
                <a:ext uri="{FF2B5EF4-FFF2-40B4-BE49-F238E27FC236}">
                  <a16:creationId xmlns:a16="http://schemas.microsoft.com/office/drawing/2014/main" xmlns="" id="{5C7F3AF0-EBE1-474D-BA45-28355B3C9F13}"/>
                </a:ext>
              </a:extLst>
            </p:cNvPr>
            <p:cNvSpPr/>
            <p:nvPr/>
          </p:nvSpPr>
          <p:spPr>
            <a:xfrm>
              <a:off x="2743553" y="1614290"/>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latin typeface="Times New Roman" panose="02020603050405020304" pitchFamily="18" charset="0"/>
                <a:cs typeface="Times New Roman" panose="02020603050405020304" pitchFamily="18" charset="0"/>
              </a:endParaRPr>
            </a:p>
          </p:txBody>
        </p:sp>
      </p:grpSp>
      <p:sp>
        <p:nvSpPr>
          <p:cNvPr id="15" name="平行四边形 6">
            <a:extLst>
              <a:ext uri="{FF2B5EF4-FFF2-40B4-BE49-F238E27FC236}">
                <a16:creationId xmlns:a16="http://schemas.microsoft.com/office/drawing/2014/main" xmlns="" id="{0C6F574C-C1C1-4701-9D1E-89EC476006DE}"/>
              </a:ext>
            </a:extLst>
          </p:cNvPr>
          <p:cNvSpPr/>
          <p:nvPr/>
        </p:nvSpPr>
        <p:spPr>
          <a:xfrm flipH="1">
            <a:off x="531930" y="1155665"/>
            <a:ext cx="177672" cy="145690"/>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6" name="平行四边形 7">
            <a:extLst>
              <a:ext uri="{FF2B5EF4-FFF2-40B4-BE49-F238E27FC236}">
                <a16:creationId xmlns:a16="http://schemas.microsoft.com/office/drawing/2014/main" xmlns="" id="{952B1A9A-AE9C-44F8-B2A0-F00B7810FF58}"/>
              </a:ext>
            </a:extLst>
          </p:cNvPr>
          <p:cNvSpPr/>
          <p:nvPr/>
        </p:nvSpPr>
        <p:spPr>
          <a:xfrm flipH="1">
            <a:off x="575098" y="1325637"/>
            <a:ext cx="177672" cy="145690"/>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7" name="平行四边形 8">
            <a:extLst>
              <a:ext uri="{FF2B5EF4-FFF2-40B4-BE49-F238E27FC236}">
                <a16:creationId xmlns:a16="http://schemas.microsoft.com/office/drawing/2014/main" xmlns="" id="{3B9A05ED-D72D-4F42-A476-686D3380420C}"/>
              </a:ext>
            </a:extLst>
          </p:cNvPr>
          <p:cNvSpPr/>
          <p:nvPr/>
        </p:nvSpPr>
        <p:spPr>
          <a:xfrm flipH="1">
            <a:off x="701508" y="1155664"/>
            <a:ext cx="177672" cy="145690"/>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8" name="平行四边形 9">
            <a:extLst>
              <a:ext uri="{FF2B5EF4-FFF2-40B4-BE49-F238E27FC236}">
                <a16:creationId xmlns:a16="http://schemas.microsoft.com/office/drawing/2014/main" xmlns="" id="{B0E7953B-C671-4DD9-84B6-5568800F9E54}"/>
              </a:ext>
            </a:extLst>
          </p:cNvPr>
          <p:cNvSpPr/>
          <p:nvPr/>
        </p:nvSpPr>
        <p:spPr>
          <a:xfrm flipH="1">
            <a:off x="744674" y="1325637"/>
            <a:ext cx="177672" cy="145690"/>
          </a:xfrm>
          <a:prstGeom prst="parallelogram">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19" name="文本框 10">
            <a:extLst>
              <a:ext uri="{FF2B5EF4-FFF2-40B4-BE49-F238E27FC236}">
                <a16:creationId xmlns:a16="http://schemas.microsoft.com/office/drawing/2014/main" xmlns="" id="{24012F19-E159-4817-AC26-948D4D73387E}"/>
              </a:ext>
            </a:extLst>
          </p:cNvPr>
          <p:cNvSpPr txBox="1"/>
          <p:nvPr/>
        </p:nvSpPr>
        <p:spPr>
          <a:xfrm>
            <a:off x="981504" y="1091211"/>
            <a:ext cx="7266025" cy="461665"/>
          </a:xfrm>
          <a:prstGeom prst="rect">
            <a:avLst/>
          </a:prstGeom>
          <a:noFill/>
        </p:spPr>
        <p:txBody>
          <a:bodyPr wrap="square" rtlCol="0">
            <a:spAutoFit/>
          </a:bodyPr>
          <a:lstStyle/>
          <a:p>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使用数组实现选择排序</a:t>
            </a:r>
          </a:p>
        </p:txBody>
      </p:sp>
    </p:spTree>
    <p:extLst>
      <p:ext uri="{BB962C8B-B14F-4D97-AF65-F5344CB8AC3E}">
        <p14:creationId xmlns:p14="http://schemas.microsoft.com/office/powerpoint/2010/main" val="3051183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edge">
                                      <p:cBhvr>
                                        <p:cTn id="7" dur="500"/>
                                        <p:tgtEl>
                                          <p:spTgt spid="2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anim calcmode="lin" valueType="num">
                                      <p:cBhvr>
                                        <p:cTn id="12" dur="500" fill="hold"/>
                                        <p:tgtEl>
                                          <p:spTgt spid="13"/>
                                        </p:tgtEl>
                                        <p:attrNameLst>
                                          <p:attrName>ppt_x</p:attrName>
                                        </p:attrNameLst>
                                      </p:cBhvr>
                                      <p:tavLst>
                                        <p:tav tm="0">
                                          <p:val>
                                            <p:strVal val="#ppt_x"/>
                                          </p:val>
                                        </p:tav>
                                        <p:tav tm="100000">
                                          <p:val>
                                            <p:strVal val="#ppt_x"/>
                                          </p:val>
                                        </p:tav>
                                      </p:tavLst>
                                    </p:anim>
                                    <p:anim calcmode="lin" valueType="num">
                                      <p:cBhvr>
                                        <p:cTn id="1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Table 1">
            <a:extLst>
              <a:ext uri="{FF2B5EF4-FFF2-40B4-BE49-F238E27FC236}">
                <a16:creationId xmlns:a16="http://schemas.microsoft.com/office/drawing/2014/main" xmlns="" id="{280A64BF-1A21-495E-956F-C9A716226655}"/>
              </a:ext>
            </a:extLst>
          </p:cNvPr>
          <p:cNvGraphicFramePr>
            <a:graphicFrameLocks noGrp="1"/>
          </p:cNvGraphicFramePr>
          <p:nvPr>
            <p:extLst>
              <p:ext uri="{D42A27DB-BD31-4B8C-83A1-F6EECF244321}">
                <p14:modId xmlns:p14="http://schemas.microsoft.com/office/powerpoint/2010/main" val="2564432808"/>
              </p:ext>
            </p:extLst>
          </p:nvPr>
        </p:nvGraphicFramePr>
        <p:xfrm>
          <a:off x="1546387" y="1261914"/>
          <a:ext cx="9026202" cy="4753802"/>
        </p:xfrm>
        <a:graphic>
          <a:graphicData uri="http://schemas.openxmlformats.org/drawingml/2006/table">
            <a:tbl>
              <a:tblPr firstRow="1" firstCol="1" bandRow="1">
                <a:tableStyleId>{5C22544A-7EE6-4342-B048-85BDC9FD1C3A}</a:tableStyleId>
              </a:tblPr>
              <a:tblGrid>
                <a:gridCol w="774824">
                  <a:extLst>
                    <a:ext uri="{9D8B030D-6E8A-4147-A177-3AD203B41FA5}">
                      <a16:colId xmlns:a16="http://schemas.microsoft.com/office/drawing/2014/main" xmlns="" val="20000"/>
                    </a:ext>
                  </a:extLst>
                </a:gridCol>
                <a:gridCol w="8251378">
                  <a:extLst>
                    <a:ext uri="{9D8B030D-6E8A-4147-A177-3AD203B41FA5}">
                      <a16:colId xmlns:a16="http://schemas.microsoft.com/office/drawing/2014/main" xmlns="" val="20001"/>
                    </a:ext>
                  </a:extLst>
                </a:gridCol>
              </a:tblGrid>
              <a:tr h="698958">
                <a:tc>
                  <a:txBody>
                    <a:bodyPr/>
                    <a:lstStyle/>
                    <a:p>
                      <a:pPr algn="ctr" hangingPunct="0">
                        <a:lnSpc>
                          <a:spcPct val="15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步骤</a:t>
                      </a:r>
                    </a:p>
                  </a:txBody>
                  <a:tcPr marL="44512" marR="4451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solidFill>
                  </a:tcPr>
                </a:tc>
                <a:tc>
                  <a:txBody>
                    <a:bodyPr/>
                    <a:lstStyle/>
                    <a:p>
                      <a:pPr algn="ctr" hangingPunct="0">
                        <a:lnSpc>
                          <a:spcPct val="15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处</a:t>
                      </a:r>
                      <a:r>
                        <a:rPr 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理</a:t>
                      </a:r>
                    </a:p>
                  </a:txBody>
                  <a:tcPr marL="44512" marR="4451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extLst>
                  <a:ext uri="{0D108BD9-81ED-4DB2-BD59-A6C34878D82A}">
                    <a16:rowId xmlns:a16="http://schemas.microsoft.com/office/drawing/2014/main" xmlns="" val="10000"/>
                  </a:ext>
                </a:extLst>
              </a:tr>
              <a:tr h="1358086">
                <a:tc>
                  <a:txBody>
                    <a:bodyPr/>
                    <a:lstStyle/>
                    <a:p>
                      <a:pPr marL="0" algn="ctr" defTabSz="914400" rtl="0" eaLnBrk="1" latinLnBrk="0" hangingPunct="0">
                        <a:lnSpc>
                          <a:spcPct val="25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1</a:t>
                      </a:r>
                      <a:endParaRPr lang="zh-CN" alt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44512" marR="4451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just" hangingPunct="0">
                        <a:lnSpc>
                          <a:spcPct val="13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定义</a:t>
                      </a:r>
                      <a:r>
                        <a:rPr lang="en-US" altLang="zh-CN" sz="2200" b="1" i="1" kern="1200" dirty="0" err="1">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，下标大于</a:t>
                      </a:r>
                      <a:r>
                        <a:rPr lang="zh-CN" altLang="en-US" sz="2200" kern="120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等于</a:t>
                      </a:r>
                      <a:r>
                        <a:rPr lang="en-US" altLang="zh-CN" sz="2200" b="1" i="1" kern="1200" dirty="0" err="1"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b="1" i="1" kern="12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kern="120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的</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元素为待排序数据集合中的元素，而下标</a:t>
                      </a:r>
                      <a:r>
                        <a:rPr lang="zh-CN" altLang="en-US" sz="2200" kern="120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小于</a:t>
                      </a:r>
                      <a:r>
                        <a:rPr lang="en-US" altLang="zh-CN" sz="2200" b="1" i="1" kern="1200" dirty="0" err="1"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altLang="zh-CN" sz="2200" b="1" i="1" kern="12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kern="120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的</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元素为有序序列中的元素。初始将 </a:t>
                      </a:r>
                      <a:r>
                        <a:rPr lang="en-US" altLang="zh-CN"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置</a:t>
                      </a:r>
                      <a:r>
                        <a:rPr lang="en-US" sz="2200" b="1" i="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0</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，表示所有元素都是待排序数据集合中的元素，而有序序列为空。</a:t>
                      </a:r>
                    </a:p>
                  </a:txBody>
                  <a:tcPr marL="44512" marR="4451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1"/>
                  </a:ext>
                </a:extLst>
              </a:tr>
              <a:tr h="1759690">
                <a:tc>
                  <a:txBody>
                    <a:bodyPr/>
                    <a:lstStyle/>
                    <a:p>
                      <a:pPr marL="0" algn="ctr" defTabSz="914400" rtl="0" eaLnBrk="1" latinLnBrk="0" hangingPunct="0">
                        <a:lnSpc>
                          <a:spcPct val="30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2</a:t>
                      </a:r>
                      <a:endParaRPr lang="zh-CN" alt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44512" marR="4451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just" hangingPunct="0">
                        <a:lnSpc>
                          <a:spcPct val="13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altLang="zh-CN"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的取值范围为</a:t>
                      </a:r>
                      <a:r>
                        <a:rPr lang="en-US" altLang="zh-CN" sz="2200" b="1" i="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0</a:t>
                      </a:r>
                      <a:r>
                        <a:rPr 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a:t>
                      </a:r>
                      <a:r>
                        <a:rPr lang="en-US" altLang="zh-CN"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N</a:t>
                      </a:r>
                      <a:r>
                        <a:rPr lang="en-US" altLang="zh-CN"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a:t>
                      </a:r>
                      <a:r>
                        <a:rPr lang="en-US" altLang="zh-CN" sz="2200" b="1" i="0"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2</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a:t>
                      </a:r>
                      <a:r>
                        <a:rPr lang="zh-CN" altLang="en-US" sz="2200" kern="120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对于</a:t>
                      </a:r>
                      <a:r>
                        <a:rPr lang="en-US" sz="2200" b="1" i="1" kern="1200" dirty="0" err="1"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sz="2200" b="1" i="1" kern="12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kern="120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的</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每一个取值，在下标大于</a:t>
                      </a:r>
                      <a:r>
                        <a:rPr lang="zh-CN" altLang="en-US" sz="2200" kern="120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等于</a:t>
                      </a:r>
                      <a:r>
                        <a:rPr lang="en-US" sz="2200" b="1" i="1" kern="1200" dirty="0" err="1"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sz="2200" b="1" i="1" kern="1200" dirty="0" smtClean="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kern="1200" dirty="0" smtClean="0">
                          <a:solidFill>
                            <a:schemeClr val="tx1">
                              <a:lumMod val="85000"/>
                              <a:lumOff val="15000"/>
                            </a:schemeClr>
                          </a:solidFill>
                          <a:latin typeface="微软雅黑" panose="020B0503020204020204" pitchFamily="34" charset="-122"/>
                          <a:ea typeface="微软雅黑" panose="020B0503020204020204" pitchFamily="34" charset="-122"/>
                          <a:cs typeface="+mn-cs"/>
                        </a:rPr>
                        <a:t>的</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元素中求最小元素的下标 </a:t>
                      </a:r>
                      <a:r>
                        <a:rPr lang="en-US" altLang="zh-CN"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min</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。如果 </a:t>
                      </a:r>
                      <a:r>
                        <a:rPr lang="en-US" altLang="zh-CN"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min</a:t>
                      </a:r>
                      <a:r>
                        <a:rPr 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 </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不等于 </a:t>
                      </a:r>
                      <a:r>
                        <a:rPr lang="en-US"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，则将下标为 </a:t>
                      </a:r>
                      <a:r>
                        <a:rPr lang="en-US" altLang="zh-CN"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en-US"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的元素与下标为 </a:t>
                      </a:r>
                      <a:r>
                        <a:rPr lang="en-US" altLang="zh-CN"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min</a:t>
                      </a:r>
                      <a:r>
                        <a:rPr lang="en-US"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的元素交换（即将最小元素放在待排序数据集合的最前面），再</a:t>
                      </a:r>
                      <a:r>
                        <a:rPr lang="en-US" sz="2200" b="1" i="1" kern="12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a:t>
                      </a: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（即将待排序数据集合最前面一个元素放到有序序列的最后）：</a:t>
                      </a:r>
                    </a:p>
                  </a:txBody>
                  <a:tcPr marL="44512" marR="4451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2"/>
                  </a:ext>
                </a:extLst>
              </a:tr>
              <a:tr h="517438">
                <a:tc>
                  <a:txBody>
                    <a:bodyPr/>
                    <a:lstStyle/>
                    <a:p>
                      <a:pPr marL="0" algn="ctr" defTabSz="914400" rtl="0" eaLnBrk="1" latinLnBrk="0" hangingPunct="0">
                        <a:lnSpc>
                          <a:spcPct val="13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rPr>
                        <a:t>3</a:t>
                      </a:r>
                      <a:endParaRPr lang="zh-CN" altLang="en-US" sz="2400" b="1" kern="12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44512" marR="4451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70C0"/>
                    </a:solidFill>
                  </a:tcPr>
                </a:tc>
                <a:tc>
                  <a:txBody>
                    <a:bodyPr/>
                    <a:lstStyle/>
                    <a:p>
                      <a:pPr algn="just" hangingPunct="0">
                        <a:lnSpc>
                          <a:spcPct val="150000"/>
                        </a:lnSpc>
                        <a:spcAft>
                          <a:spcPts val="0"/>
                        </a:spcAft>
                        <a:tabLst>
                          <a:tab pos="262890" algn="l"/>
                          <a:tab pos="525780" algn="l"/>
                          <a:tab pos="788670" algn="l"/>
                          <a:tab pos="1051560" algn="l"/>
                          <a:tab pos="1314450" algn="l"/>
                          <a:tab pos="1577340" algn="l"/>
                          <a:tab pos="1840230" algn="l"/>
                          <a:tab pos="2103120" algn="l"/>
                          <a:tab pos="2366010" algn="l"/>
                          <a:tab pos="2628900" algn="l"/>
                        </a:tabLst>
                      </a:pPr>
                      <a:r>
                        <a:rPr lang="zh-CN" altLang="en-US" sz="2200" kern="1200" dirty="0">
                          <a:solidFill>
                            <a:schemeClr val="tx1">
                              <a:lumMod val="85000"/>
                              <a:lumOff val="15000"/>
                            </a:schemeClr>
                          </a:solidFill>
                          <a:latin typeface="微软雅黑" panose="020B0503020204020204" pitchFamily="34" charset="-122"/>
                          <a:ea typeface="微软雅黑" panose="020B0503020204020204" pitchFamily="34" charset="-122"/>
                          <a:cs typeface="+mn-cs"/>
                        </a:rPr>
                        <a:t>输出排序结果。</a:t>
                      </a:r>
                    </a:p>
                  </a:txBody>
                  <a:tcPr marL="44512" marR="44512"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xmlns="" val="10003"/>
                  </a:ext>
                </a:extLst>
              </a:tr>
            </a:tbl>
          </a:graphicData>
        </a:graphic>
      </p:graphicFrame>
    </p:spTree>
    <p:extLst>
      <p:ext uri="{BB962C8B-B14F-4D97-AF65-F5344CB8AC3E}">
        <p14:creationId xmlns:p14="http://schemas.microsoft.com/office/powerpoint/2010/main" val="3459977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xmlns="" id="{65AC6D54-E936-436D-837C-3E5A9D7E69D3}"/>
              </a:ext>
            </a:extLst>
          </p:cNvPr>
          <p:cNvGrpSpPr/>
          <p:nvPr/>
        </p:nvGrpSpPr>
        <p:grpSpPr>
          <a:xfrm>
            <a:off x="1198730" y="1118810"/>
            <a:ext cx="9721516" cy="5051834"/>
            <a:chOff x="4188196" y="2127479"/>
            <a:chExt cx="3910692" cy="3650794"/>
          </a:xfrm>
        </p:grpSpPr>
        <p:grpSp>
          <p:nvGrpSpPr>
            <p:cNvPr id="23" name="组合 22">
              <a:extLst>
                <a:ext uri="{FF2B5EF4-FFF2-40B4-BE49-F238E27FC236}">
                  <a16:creationId xmlns:a16="http://schemas.microsoft.com/office/drawing/2014/main" xmlns="" id="{C0B1C927-0E64-4A71-AE24-CA0F88584519}"/>
                </a:ext>
              </a:extLst>
            </p:cNvPr>
            <p:cNvGrpSpPr/>
            <p:nvPr/>
          </p:nvGrpSpPr>
          <p:grpSpPr>
            <a:xfrm>
              <a:off x="4188196" y="2127479"/>
              <a:ext cx="3910692" cy="3650794"/>
              <a:chOff x="4188196" y="2127479"/>
              <a:chExt cx="3910692" cy="3650794"/>
            </a:xfrm>
          </p:grpSpPr>
          <p:sp>
            <p:nvSpPr>
              <p:cNvPr id="28" name="任意多边形 93">
                <a:extLst>
                  <a:ext uri="{FF2B5EF4-FFF2-40B4-BE49-F238E27FC236}">
                    <a16:creationId xmlns:a16="http://schemas.microsoft.com/office/drawing/2014/main" xmlns="" id="{E88CAA04-DE81-4359-B4E9-7D76C0AD5255}"/>
                  </a:ext>
                </a:extLst>
              </p:cNvPr>
              <p:cNvSpPr/>
              <p:nvPr/>
            </p:nvSpPr>
            <p:spPr>
              <a:xfrm flipH="1" flipV="1">
                <a:off x="7777063" y="546122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29" name="矩形: 圆角 28">
                <a:extLst>
                  <a:ext uri="{FF2B5EF4-FFF2-40B4-BE49-F238E27FC236}">
                    <a16:creationId xmlns:a16="http://schemas.microsoft.com/office/drawing/2014/main" xmlns="" id="{7397C460-3F2F-4B94-B7D9-41CA901E1EB0}"/>
                  </a:ext>
                </a:extLst>
              </p:cNvPr>
              <p:cNvSpPr/>
              <p:nvPr/>
            </p:nvSpPr>
            <p:spPr>
              <a:xfrm>
                <a:off x="4267200" y="2209801"/>
                <a:ext cx="3734346" cy="3486150"/>
              </a:xfrm>
              <a:prstGeom prst="roundRect">
                <a:avLst>
                  <a:gd name="adj" fmla="val 1939"/>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cs typeface="Times New Roman" panose="02020603050405020304" pitchFamily="18" charset="0"/>
                </a:endParaRPr>
              </a:p>
            </p:txBody>
          </p:sp>
          <p:sp>
            <p:nvSpPr>
              <p:cNvPr id="30" name="任意多边形 93">
                <a:extLst>
                  <a:ext uri="{FF2B5EF4-FFF2-40B4-BE49-F238E27FC236}">
                    <a16:creationId xmlns:a16="http://schemas.microsoft.com/office/drawing/2014/main" xmlns="" id="{5E445CD0-ED0E-4A58-859F-AD1E2CF4348C}"/>
                  </a:ext>
                </a:extLst>
              </p:cNvPr>
              <p:cNvSpPr/>
              <p:nvPr/>
            </p:nvSpPr>
            <p:spPr>
              <a:xfrm rot="16200000" flipH="1" flipV="1">
                <a:off x="7774673" y="2129869"/>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31" name="任意多边形 93">
                <a:extLst>
                  <a:ext uri="{FF2B5EF4-FFF2-40B4-BE49-F238E27FC236}">
                    <a16:creationId xmlns:a16="http://schemas.microsoft.com/office/drawing/2014/main" xmlns="" id="{AC74E485-3048-49F8-9BEA-8EF7058A8671}"/>
                  </a:ext>
                </a:extLst>
              </p:cNvPr>
              <p:cNvSpPr/>
              <p:nvPr/>
            </p:nvSpPr>
            <p:spPr>
              <a:xfrm rot="10800000" flipH="1" flipV="1">
                <a:off x="4188196" y="21294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sp>
            <p:nvSpPr>
              <p:cNvPr id="32" name="任意多边形 93">
                <a:extLst>
                  <a:ext uri="{FF2B5EF4-FFF2-40B4-BE49-F238E27FC236}">
                    <a16:creationId xmlns:a16="http://schemas.microsoft.com/office/drawing/2014/main" xmlns="" id="{B5FAC14B-4819-49ED-9671-956437F4CAC3}"/>
                  </a:ext>
                </a:extLst>
              </p:cNvPr>
              <p:cNvSpPr/>
              <p:nvPr/>
            </p:nvSpPr>
            <p:spPr>
              <a:xfrm rot="5400000" flipH="1" flipV="1">
                <a:off x="4185924" y="5458838"/>
                <a:ext cx="321825" cy="317045"/>
              </a:xfrm>
              <a:custGeom>
                <a:avLst/>
                <a:gdLst>
                  <a:gd name="connsiteX0" fmla="*/ 76384 w 725149"/>
                  <a:gd name="connsiteY0" fmla="*/ 0 h 714376"/>
                  <a:gd name="connsiteX1" fmla="*/ 212910 w 725149"/>
                  <a:gd name="connsiteY1" fmla="*/ 1519 h 714376"/>
                  <a:gd name="connsiteX2" fmla="*/ 406449 w 725149"/>
                  <a:gd name="connsiteY2" fmla="*/ 1519 h 714376"/>
                  <a:gd name="connsiteX3" fmla="*/ 362726 w 725149"/>
                  <a:gd name="connsiteY3" fmla="*/ 45243 h 714376"/>
                  <a:gd name="connsiteX4" fmla="*/ 693346 w 725149"/>
                  <a:gd name="connsiteY4" fmla="*/ 45244 h 714376"/>
                  <a:gd name="connsiteX5" fmla="*/ 725149 w 725149"/>
                  <a:gd name="connsiteY5" fmla="*/ 77048 h 714376"/>
                  <a:gd name="connsiteX6" fmla="*/ 156851 w 725149"/>
                  <a:gd name="connsiteY6" fmla="*/ 77048 h 714376"/>
                  <a:gd name="connsiteX7" fmla="*/ 75720 w 725149"/>
                  <a:gd name="connsiteY7" fmla="*/ 158178 h 714376"/>
                  <a:gd name="connsiteX8" fmla="*/ 75722 w 725149"/>
                  <a:gd name="connsiteY8" fmla="*/ 681520 h 714376"/>
                  <a:gd name="connsiteX9" fmla="*/ 42866 w 725149"/>
                  <a:gd name="connsiteY9" fmla="*/ 714376 h 714376"/>
                  <a:gd name="connsiteX10" fmla="*/ 42865 w 725149"/>
                  <a:gd name="connsiteY10" fmla="*/ 387498 h 714376"/>
                  <a:gd name="connsiteX11" fmla="*/ 745 w 725149"/>
                  <a:gd name="connsiteY11" fmla="*/ 429618 h 714376"/>
                  <a:gd name="connsiteX12" fmla="*/ 0 w 725149"/>
                  <a:gd name="connsiteY12" fmla="*/ 429619 h 714376"/>
                  <a:gd name="connsiteX13" fmla="*/ 1 w 725149"/>
                  <a:gd name="connsiteY13" fmla="*/ 134343 h 714376"/>
                  <a:gd name="connsiteX14" fmla="*/ 646 w 725149"/>
                  <a:gd name="connsiteY14" fmla="*/ 134343 h 714376"/>
                  <a:gd name="connsiteX15" fmla="*/ 1 w 725149"/>
                  <a:gd name="connsiteY15" fmla="*/ 76381 h 714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5149" h="714376">
                    <a:moveTo>
                      <a:pt x="76384" y="0"/>
                    </a:moveTo>
                    <a:lnTo>
                      <a:pt x="212910" y="1519"/>
                    </a:lnTo>
                    <a:lnTo>
                      <a:pt x="406449" y="1519"/>
                    </a:lnTo>
                    <a:lnTo>
                      <a:pt x="362726" y="45243"/>
                    </a:lnTo>
                    <a:lnTo>
                      <a:pt x="693346" y="45244"/>
                    </a:lnTo>
                    <a:lnTo>
                      <a:pt x="725149" y="77048"/>
                    </a:lnTo>
                    <a:lnTo>
                      <a:pt x="156851" y="77048"/>
                    </a:lnTo>
                    <a:lnTo>
                      <a:pt x="75720" y="158178"/>
                    </a:lnTo>
                    <a:lnTo>
                      <a:pt x="75722" y="681520"/>
                    </a:lnTo>
                    <a:lnTo>
                      <a:pt x="42866" y="714376"/>
                    </a:lnTo>
                    <a:lnTo>
                      <a:pt x="42865" y="387498"/>
                    </a:lnTo>
                    <a:lnTo>
                      <a:pt x="745" y="429618"/>
                    </a:lnTo>
                    <a:lnTo>
                      <a:pt x="0" y="429619"/>
                    </a:lnTo>
                    <a:lnTo>
                      <a:pt x="1" y="134343"/>
                    </a:lnTo>
                    <a:lnTo>
                      <a:pt x="646" y="134343"/>
                    </a:lnTo>
                    <a:lnTo>
                      <a:pt x="1" y="76381"/>
                    </a:lnTo>
                    <a:close/>
                  </a:path>
                </a:pathLst>
              </a:custGeom>
              <a:solidFill>
                <a:srgbClr val="0070C0"/>
              </a:solidFill>
              <a:ln>
                <a:solidFill>
                  <a:srgbClr val="0070C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latin typeface="Times New Roman" panose="02020603050405020304" pitchFamily="18" charset="0"/>
                  <a:cs typeface="Times New Roman" panose="02020603050405020304" pitchFamily="18" charset="0"/>
                </a:endParaRPr>
              </a:p>
            </p:txBody>
          </p:sp>
        </p:grpSp>
        <p:cxnSp>
          <p:nvCxnSpPr>
            <p:cNvPr id="24" name="直接连接符 23">
              <a:extLst>
                <a:ext uri="{FF2B5EF4-FFF2-40B4-BE49-F238E27FC236}">
                  <a16:creationId xmlns:a16="http://schemas.microsoft.com/office/drawing/2014/main" xmlns="" id="{496D3140-5F60-4ABF-8FC6-A7C689E33F21}"/>
                </a:ext>
              </a:extLst>
            </p:cNvPr>
            <p:cNvCxnSpPr/>
            <p:nvPr/>
          </p:nvCxnSpPr>
          <p:spPr>
            <a:xfrm>
              <a:off x="4563555" y="2148488"/>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xmlns="" id="{6C7AEB34-6EFD-4774-92EC-2FC23160B423}"/>
                </a:ext>
              </a:extLst>
            </p:cNvPr>
            <p:cNvCxnSpPr/>
            <p:nvPr/>
          </p:nvCxnSpPr>
          <p:spPr>
            <a:xfrm>
              <a:off x="4585815" y="5759223"/>
              <a:ext cx="3116166" cy="0"/>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xmlns="" id="{65093773-795F-4B3C-8A28-DA03DDF6DBB4}"/>
                </a:ext>
              </a:extLst>
            </p:cNvPr>
            <p:cNvCxnSpPr>
              <a:cxnSpLocks/>
            </p:cNvCxnSpPr>
            <p:nvPr/>
          </p:nvCxnSpPr>
          <p:spPr>
            <a:xfrm flipH="1">
              <a:off x="4207548" y="2543175"/>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xmlns="" id="{407BBBE4-FDE1-4914-8D85-F24568022021}"/>
                </a:ext>
              </a:extLst>
            </p:cNvPr>
            <p:cNvCxnSpPr>
              <a:cxnSpLocks/>
            </p:cNvCxnSpPr>
            <p:nvPr/>
          </p:nvCxnSpPr>
          <p:spPr>
            <a:xfrm flipH="1">
              <a:off x="8068040" y="2562290"/>
              <a:ext cx="1" cy="2828925"/>
            </a:xfrm>
            <a:prstGeom prst="line">
              <a:avLst/>
            </a:prstGeom>
            <a:ln w="12700">
              <a:solidFill>
                <a:srgbClr val="0070C0"/>
              </a:solidFill>
            </a:ln>
          </p:spPr>
          <p:style>
            <a:lnRef idx="1">
              <a:schemeClr val="accent1"/>
            </a:lnRef>
            <a:fillRef idx="0">
              <a:schemeClr val="accent1"/>
            </a:fillRef>
            <a:effectRef idx="0">
              <a:schemeClr val="accent1"/>
            </a:effectRef>
            <a:fontRef idx="minor">
              <a:schemeClr val="tx1"/>
            </a:fontRef>
          </p:style>
        </p:cxnSp>
      </p:grpSp>
      <p:sp>
        <p:nvSpPr>
          <p:cNvPr id="12" name="矩形 11">
            <a:extLst>
              <a:ext uri="{FF2B5EF4-FFF2-40B4-BE49-F238E27FC236}">
                <a16:creationId xmlns:a16="http://schemas.microsoft.com/office/drawing/2014/main" xmlns="" id="{FFD6325B-4848-4078-95F4-B5D2129630AD}"/>
              </a:ext>
            </a:extLst>
          </p:cNvPr>
          <p:cNvSpPr/>
          <p:nvPr/>
        </p:nvSpPr>
        <p:spPr>
          <a:xfrm>
            <a:off x="1516364" y="1330839"/>
            <a:ext cx="9086248" cy="4782848"/>
          </a:xfrm>
          <a:prstGeom prst="rect">
            <a:avLst/>
          </a:prstGeom>
          <a:noFill/>
        </p:spPr>
        <p:txBody>
          <a:bodyPr wrap="square" rtlCol="0">
            <a:spAutoFit/>
          </a:bodyPr>
          <a:lstStyle/>
          <a:p>
            <a:pPr>
              <a:lnSpc>
                <a:spcPct val="85000"/>
              </a:lnSpc>
            </a:pP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int main()</a:t>
            </a:r>
          </a:p>
          <a:p>
            <a:pPr>
              <a:lnSpc>
                <a:spcPct val="85000"/>
              </a:lnSpc>
            </a:pP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a[4] = {35, 20, -5, 25};	</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min;</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用于记录当前待排序数据集合中最小元素位置</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swap;</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交换两个元素的值时所使用的中间变量</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int i;</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for (i = 0; i &lt; 3; i++)	// 通过for循环求最</a:t>
            </a:r>
            <a:r>
              <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小</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值</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min = i;</a:t>
            </a:r>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先假设待排序数据集合中第一个元素最小</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 通过for循环找出最小元素的位置</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for (int j = i+1; j &lt; 4; j++)</a:t>
            </a:r>
          </a:p>
          <a:p>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if (a[min] &gt; a[j])	</a:t>
            </a:r>
            <a:endPar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a:p>
            <a:r>
              <a:rPr lang="en-US"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				</a:t>
            </a:r>
            <a:r>
              <a:rPr lang="zh-CN" altLang="zh-CN"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rPr>
              <a:t>min = j;</a:t>
            </a:r>
            <a:endParaRPr lang="zh-CN" altLang="en-US" sz="2400" dirty="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3358908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a:extLst>
              <a:ext uri="{FF2B5EF4-FFF2-40B4-BE49-F238E27FC236}">
                <a16:creationId xmlns:a16="http://schemas.microsoft.com/office/drawing/2014/main" xmlns="" id="{F08761DE-7445-451D-92EC-63D762673889}"/>
              </a:ext>
            </a:extLst>
          </p:cNvPr>
          <p:cNvSpPr txBox="1"/>
          <p:nvPr/>
        </p:nvSpPr>
        <p:spPr>
          <a:xfrm>
            <a:off x="1203158" y="1710130"/>
            <a:ext cx="9586763" cy="3859518"/>
          </a:xfrm>
          <a:prstGeom prst="rect">
            <a:avLst/>
          </a:prstGeom>
          <a:noFill/>
        </p:spPr>
        <p:txBody>
          <a:bodyPr wrap="square" rtlCol="0">
            <a:spAutoFit/>
          </a:bodyPr>
          <a:lstStyle>
            <a:defPPr>
              <a:defRPr lang="zh-CN"/>
            </a:defPPr>
            <a:lvl1pPr>
              <a:lnSpc>
                <a:spcPct val="85000"/>
              </a:lnSpc>
              <a:defRPr sz="2000">
                <a:solidFill>
                  <a:schemeClr val="tx1">
                    <a:lumMod val="85000"/>
                    <a:lumOff val="15000"/>
                  </a:schemeClr>
                </a:solidFill>
                <a:latin typeface="Times New Roman" panose="02020603050405020304" pitchFamily="18" charset="0"/>
                <a:ea typeface="微软雅黑" panose="020B0503020204020204" pitchFamily="34" charset="-122"/>
                <a:cs typeface="Times New Roman" panose="02020603050405020304" pitchFamily="18" charset="0"/>
              </a:defRPr>
            </a:lvl1pPr>
          </a:lstStyle>
          <a:p>
            <a:r>
              <a:rPr lang="en-US" altLang="zh-CN" sz="2400" dirty="0"/>
              <a:t>		</a:t>
            </a:r>
            <a:r>
              <a:rPr lang="zh-CN" altLang="zh-CN" sz="2400" dirty="0"/>
              <a:t>if (min != i)</a:t>
            </a:r>
            <a:r>
              <a:rPr lang="en-US" altLang="zh-CN" sz="2400" dirty="0"/>
              <a:t>     </a:t>
            </a:r>
            <a:r>
              <a:rPr lang="zh-CN" altLang="zh-CN" sz="2400" dirty="0"/>
              <a:t>// 待排序数据集合的第一个元素不是最小</a:t>
            </a:r>
            <a:r>
              <a:rPr lang="zh-CN" altLang="en-US" sz="2400" dirty="0"/>
              <a:t>值</a:t>
            </a:r>
            <a:endParaRPr lang="zh-CN" altLang="zh-CN" sz="2400" dirty="0"/>
          </a:p>
          <a:p>
            <a:r>
              <a:rPr lang="zh-CN" altLang="zh-CN" sz="2400" dirty="0"/>
              <a:t>	</a:t>
            </a:r>
            <a:r>
              <a:rPr lang="en-US" altLang="zh-CN" sz="2400" dirty="0"/>
              <a:t>	</a:t>
            </a:r>
            <a:r>
              <a:rPr lang="zh-CN" altLang="zh-CN" sz="2400" dirty="0"/>
              <a:t>{</a:t>
            </a:r>
          </a:p>
          <a:p>
            <a:r>
              <a:rPr lang="zh-CN" altLang="zh-CN" sz="2400" dirty="0"/>
              <a:t>		</a:t>
            </a:r>
            <a:r>
              <a:rPr lang="en-US" altLang="zh-CN" sz="2400" dirty="0"/>
              <a:t>	</a:t>
            </a:r>
            <a:r>
              <a:rPr lang="zh-CN" altLang="zh-CN" sz="2400" dirty="0"/>
              <a:t>swap = a[i];</a:t>
            </a:r>
          </a:p>
          <a:p>
            <a:r>
              <a:rPr lang="zh-CN" altLang="zh-CN" sz="2400" dirty="0"/>
              <a:t>		</a:t>
            </a:r>
            <a:r>
              <a:rPr lang="en-US" altLang="zh-CN" sz="2400" dirty="0"/>
              <a:t>	</a:t>
            </a:r>
            <a:r>
              <a:rPr lang="zh-CN" altLang="zh-CN" sz="2400" dirty="0"/>
              <a:t>a[i] = a[min];</a:t>
            </a:r>
          </a:p>
          <a:p>
            <a:r>
              <a:rPr lang="zh-CN" altLang="zh-CN" sz="2400" dirty="0"/>
              <a:t>		</a:t>
            </a:r>
            <a:r>
              <a:rPr lang="en-US" altLang="zh-CN" sz="2400" dirty="0"/>
              <a:t>	</a:t>
            </a:r>
            <a:r>
              <a:rPr lang="zh-CN" altLang="zh-CN" sz="2400" dirty="0"/>
              <a:t>a[min] = swap;</a:t>
            </a:r>
          </a:p>
          <a:p>
            <a:r>
              <a:rPr lang="zh-CN" altLang="zh-CN" sz="2400" dirty="0"/>
              <a:t>	</a:t>
            </a:r>
            <a:r>
              <a:rPr lang="en-US" altLang="zh-CN" sz="2400" dirty="0"/>
              <a:t>	</a:t>
            </a:r>
            <a:r>
              <a:rPr lang="zh-CN" altLang="zh-CN" sz="2400" dirty="0"/>
              <a:t>}</a:t>
            </a:r>
          </a:p>
          <a:p>
            <a:r>
              <a:rPr lang="en-US" altLang="zh-CN" sz="2400" dirty="0"/>
              <a:t>	</a:t>
            </a:r>
            <a:r>
              <a:rPr lang="zh-CN" altLang="zh-CN" sz="2400" dirty="0"/>
              <a:t>}</a:t>
            </a:r>
            <a:endParaRPr lang="en-US" altLang="zh-CN" sz="2400" dirty="0"/>
          </a:p>
          <a:p>
            <a:r>
              <a:rPr lang="zh-CN" altLang="zh-CN" sz="2400" dirty="0"/>
              <a:t>	for (i = 0; i &lt; 4; i++)</a:t>
            </a:r>
          </a:p>
          <a:p>
            <a:r>
              <a:rPr lang="zh-CN" altLang="zh-CN" sz="2400" dirty="0"/>
              <a:t>		cout&lt;&lt;a[i]&lt;&lt;" ";</a:t>
            </a:r>
          </a:p>
          <a:p>
            <a:r>
              <a:rPr lang="zh-CN" altLang="zh-CN" sz="2400" dirty="0"/>
              <a:t>	cout&lt;&lt;endl;</a:t>
            </a:r>
          </a:p>
          <a:p>
            <a:r>
              <a:rPr lang="zh-CN" altLang="zh-CN" sz="2400" dirty="0"/>
              <a:t>	return 0;</a:t>
            </a:r>
          </a:p>
          <a:p>
            <a:r>
              <a:rPr lang="zh-CN" altLang="zh-CN" sz="2400" dirty="0"/>
              <a:t>}</a:t>
            </a:r>
            <a:endParaRPr lang="zh-CN" altLang="en-US" sz="2400" dirty="0"/>
          </a:p>
        </p:txBody>
      </p:sp>
      <p:grpSp>
        <p:nvGrpSpPr>
          <p:cNvPr id="18" name="组合 17">
            <a:extLst>
              <a:ext uri="{FF2B5EF4-FFF2-40B4-BE49-F238E27FC236}">
                <a16:creationId xmlns:a16="http://schemas.microsoft.com/office/drawing/2014/main" xmlns="" id="{F9E15E2A-3547-4A88-94EF-57D1BE475F30}"/>
              </a:ext>
            </a:extLst>
          </p:cNvPr>
          <p:cNvGrpSpPr/>
          <p:nvPr/>
        </p:nvGrpSpPr>
        <p:grpSpPr>
          <a:xfrm rot="10800000" flipH="1">
            <a:off x="827772" y="1539087"/>
            <a:ext cx="10145028" cy="4486328"/>
            <a:chOff x="850264" y="1121066"/>
            <a:chExt cx="11341335" cy="6209339"/>
          </a:xfrm>
        </p:grpSpPr>
        <p:grpSp>
          <p:nvGrpSpPr>
            <p:cNvPr id="19" name="组合 18">
              <a:extLst>
                <a:ext uri="{FF2B5EF4-FFF2-40B4-BE49-F238E27FC236}">
                  <a16:creationId xmlns:a16="http://schemas.microsoft.com/office/drawing/2014/main" xmlns="" id="{C787B869-4C99-4D17-BF01-2FD723C563D5}"/>
                </a:ext>
              </a:extLst>
            </p:cNvPr>
            <p:cNvGrpSpPr/>
            <p:nvPr/>
          </p:nvGrpSpPr>
          <p:grpSpPr>
            <a:xfrm>
              <a:off x="850264" y="1121066"/>
              <a:ext cx="11341335" cy="6209339"/>
              <a:chOff x="850264" y="1121066"/>
              <a:chExt cx="11341335" cy="6209339"/>
            </a:xfrm>
          </p:grpSpPr>
          <p:sp>
            <p:nvSpPr>
              <p:cNvPr id="23" name="任意多边形 3">
                <a:extLst>
                  <a:ext uri="{FF2B5EF4-FFF2-40B4-BE49-F238E27FC236}">
                    <a16:creationId xmlns:a16="http://schemas.microsoft.com/office/drawing/2014/main" xmlns="" id="{C6AA0518-EB65-49B7-87C8-F9D6C829C8C7}"/>
                  </a:ext>
                </a:extLst>
              </p:cNvPr>
              <p:cNvSpPr/>
              <p:nvPr/>
            </p:nvSpPr>
            <p:spPr>
              <a:xfrm>
                <a:off x="850264" y="1121066"/>
                <a:ext cx="11341335" cy="6209339"/>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p>
            </p:txBody>
          </p:sp>
          <p:grpSp>
            <p:nvGrpSpPr>
              <p:cNvPr id="24" name="组合 23">
                <a:extLst>
                  <a:ext uri="{FF2B5EF4-FFF2-40B4-BE49-F238E27FC236}">
                    <a16:creationId xmlns:a16="http://schemas.microsoft.com/office/drawing/2014/main" xmlns="" id="{9C95F1DA-830D-4C06-828A-B12B5385CFEE}"/>
                  </a:ext>
                </a:extLst>
              </p:cNvPr>
              <p:cNvGrpSpPr/>
              <p:nvPr/>
            </p:nvGrpSpPr>
            <p:grpSpPr>
              <a:xfrm flipH="1">
                <a:off x="9396022" y="1214499"/>
                <a:ext cx="1573210" cy="303301"/>
                <a:chOff x="7840886" y="1213812"/>
                <a:chExt cx="1547283" cy="303301"/>
              </a:xfrm>
            </p:grpSpPr>
            <p:sp>
              <p:nvSpPr>
                <p:cNvPr id="25" name="平行四边形 24">
                  <a:extLst>
                    <a:ext uri="{FF2B5EF4-FFF2-40B4-BE49-F238E27FC236}">
                      <a16:creationId xmlns:a16="http://schemas.microsoft.com/office/drawing/2014/main" xmlns="" id="{D3B6E113-D458-4600-8C96-B5BF232714A6}"/>
                    </a:ext>
                  </a:extLst>
                </p:cNvPr>
                <p:cNvSpPr/>
                <p:nvPr/>
              </p:nvSpPr>
              <p:spPr>
                <a:xfrm>
                  <a:off x="8797261"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6" name="平行四边形 25">
                  <a:extLst>
                    <a:ext uri="{FF2B5EF4-FFF2-40B4-BE49-F238E27FC236}">
                      <a16:creationId xmlns:a16="http://schemas.microsoft.com/office/drawing/2014/main" xmlns="" id="{F3586601-DD1D-4A0D-BF77-5577C57A76DC}"/>
                    </a:ext>
                  </a:extLst>
                </p:cNvPr>
                <p:cNvSpPr/>
                <p:nvPr/>
              </p:nvSpPr>
              <p:spPr>
                <a:xfrm>
                  <a:off x="8325770" y="1213812"/>
                  <a:ext cx="590910"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7" name="平行四边形 26">
                  <a:extLst>
                    <a:ext uri="{FF2B5EF4-FFF2-40B4-BE49-F238E27FC236}">
                      <a16:creationId xmlns:a16="http://schemas.microsoft.com/office/drawing/2014/main" xmlns="" id="{AE6DAD86-2128-40A8-8BD4-2B713B8045A2}"/>
                    </a:ext>
                  </a:extLst>
                </p:cNvPr>
                <p:cNvSpPr/>
                <p:nvPr/>
              </p:nvSpPr>
              <p:spPr>
                <a:xfrm>
                  <a:off x="7840886" y="1213812"/>
                  <a:ext cx="590908" cy="303301"/>
                </a:xfrm>
                <a:prstGeom prst="parallelogram">
                  <a:avLst>
                    <a:gd name="adj" fmla="val 87809"/>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grpSp>
        </p:grpSp>
        <p:sp>
          <p:nvSpPr>
            <p:cNvPr id="20" name="平行四边形 19">
              <a:extLst>
                <a:ext uri="{FF2B5EF4-FFF2-40B4-BE49-F238E27FC236}">
                  <a16:creationId xmlns:a16="http://schemas.microsoft.com/office/drawing/2014/main" xmlns="" id="{1C975F3C-412E-4314-924D-6203630BC375}"/>
                </a:ext>
              </a:extLst>
            </p:cNvPr>
            <p:cNvSpPr/>
            <p:nvPr/>
          </p:nvSpPr>
          <p:spPr>
            <a:xfrm>
              <a:off x="1509336"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1" name="平行四边形 20">
              <a:extLst>
                <a:ext uri="{FF2B5EF4-FFF2-40B4-BE49-F238E27FC236}">
                  <a16:creationId xmlns:a16="http://schemas.microsoft.com/office/drawing/2014/main" xmlns="" id="{55979544-58AB-4556-A422-8C4B25FE5C0F}"/>
                </a:ext>
              </a:extLst>
            </p:cNvPr>
            <p:cNvSpPr/>
            <p:nvPr/>
          </p:nvSpPr>
          <p:spPr>
            <a:xfrm>
              <a:off x="1994224"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a:solidFill>
                  <a:srgbClr val="6AE7FF"/>
                </a:solidFill>
              </a:endParaRPr>
            </a:p>
          </p:txBody>
        </p:sp>
        <p:sp>
          <p:nvSpPr>
            <p:cNvPr id="22" name="平行四边形 21">
              <a:extLst>
                <a:ext uri="{FF2B5EF4-FFF2-40B4-BE49-F238E27FC236}">
                  <a16:creationId xmlns:a16="http://schemas.microsoft.com/office/drawing/2014/main" xmlns="" id="{608616CA-1957-4D84-8AB1-B7A44A1F1694}"/>
                </a:ext>
              </a:extLst>
            </p:cNvPr>
            <p:cNvSpPr/>
            <p:nvPr/>
          </p:nvSpPr>
          <p:spPr>
            <a:xfrm>
              <a:off x="2465712" y="1215185"/>
              <a:ext cx="590909" cy="301925"/>
            </a:xfrm>
            <a:prstGeom prst="parallelogram">
              <a:avLst>
                <a:gd name="adj" fmla="val 87857"/>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5" dirty="0">
                <a:solidFill>
                  <a:srgbClr val="6AE7FF"/>
                </a:solidFill>
              </a:endParaRPr>
            </a:p>
          </p:txBody>
        </p:sp>
      </p:grpSp>
    </p:spTree>
    <p:extLst>
      <p:ext uri="{BB962C8B-B14F-4D97-AF65-F5344CB8AC3E}">
        <p14:creationId xmlns:p14="http://schemas.microsoft.com/office/powerpoint/2010/main" val="1107454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edg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anim calcmode="lin" valueType="num">
                                      <p:cBhvr>
                                        <p:cTn id="12" dur="500" fill="hold"/>
                                        <p:tgtEl>
                                          <p:spTgt spid="13"/>
                                        </p:tgtEl>
                                        <p:attrNameLst>
                                          <p:attrName>ppt_x</p:attrName>
                                        </p:attrNameLst>
                                      </p:cBhvr>
                                      <p:tavLst>
                                        <p:tav tm="0">
                                          <p:val>
                                            <p:strVal val="#ppt_x"/>
                                          </p:val>
                                        </p:tav>
                                        <p:tav tm="100000">
                                          <p:val>
                                            <p:strVal val="#ppt_x"/>
                                          </p:val>
                                        </p:tav>
                                      </p:tavLst>
                                    </p:anim>
                                    <p:anim calcmode="lin" valueType="num">
                                      <p:cBhvr>
                                        <p:cTn id="13" dur="5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294</TotalTime>
  <Words>626</Words>
  <Application>Microsoft Office PowerPoint</Application>
  <PresentationFormat>Custom</PresentationFormat>
  <Paragraphs>60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zhaohong</cp:lastModifiedBy>
  <cp:revision>54</cp:revision>
  <dcterms:created xsi:type="dcterms:W3CDTF">2018-07-20T07:37:48Z</dcterms:created>
  <dcterms:modified xsi:type="dcterms:W3CDTF">2019-11-03T01:37:00Z</dcterms:modified>
</cp:coreProperties>
</file>

<file path=docProps/thumbnail.jpeg>
</file>